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4" r:id="rId2"/>
    <p:sldId id="256" r:id="rId3"/>
    <p:sldId id="257" r:id="rId4"/>
    <p:sldId id="262" r:id="rId5"/>
    <p:sldId id="263" r:id="rId6"/>
    <p:sldId id="258" r:id="rId7"/>
    <p:sldId id="264" r:id="rId8"/>
    <p:sldId id="259" r:id="rId9"/>
    <p:sldId id="260" r:id="rId10"/>
    <p:sldId id="273" r:id="rId11"/>
    <p:sldId id="266" r:id="rId12"/>
    <p:sldId id="267" r:id="rId13"/>
    <p:sldId id="268" r:id="rId14"/>
    <p:sldId id="274" r:id="rId15"/>
    <p:sldId id="270" r:id="rId16"/>
    <p:sldId id="281" r:id="rId17"/>
    <p:sldId id="272" r:id="rId18"/>
    <p:sldId id="269" r:id="rId19"/>
    <p:sldId id="275" r:id="rId20"/>
    <p:sldId id="276" r:id="rId21"/>
    <p:sldId id="277" r:id="rId22"/>
    <p:sldId id="278" r:id="rId23"/>
    <p:sldId id="279" r:id="rId24"/>
    <p:sldId id="282" r:id="rId25"/>
    <p:sldId id="283"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B325DB3-B4BF-499F-93DD-38184682EA79}"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325DB3-B4BF-499F-93DD-38184682EA79}"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hasCustomPrompt="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325DB3-B4BF-499F-93DD-38184682EA79}"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hasCustomPrompt="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325DB3-B4BF-499F-93DD-38184682EA79}"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FB325DB3-B4BF-499F-93DD-38184682EA79}"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hasCustomPrompt="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hasCustomPrompt="1"/>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B325DB3-B4BF-499F-93DD-38184682EA79}" type="datetimeFigureOut">
              <a:rPr lang="fr-FR" smtClean="0"/>
              <a:t>19/01/2022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hasCustomPrompt="1"/>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hasCustomPrompt="1"/>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325DB3-B4BF-499F-93DD-38184682EA79}" type="datetimeFigureOut">
              <a:rPr lang="fr-FR" smtClean="0"/>
              <a:t>19/01/2022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B325DB3-B4BF-499F-93DD-38184682EA79}" type="datetimeFigureOut">
              <a:rPr lang="fr-FR" smtClean="0"/>
              <a:t>19/01/2022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325DB3-B4BF-499F-93DD-38184682EA79}" type="datetimeFigureOut">
              <a:rPr lang="fr-FR" smtClean="0"/>
              <a:t>19/01/2022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FB325DB3-B4BF-499F-93DD-38184682EA79}" type="datetimeFigureOut">
              <a:rPr lang="fr-FR" smtClean="0"/>
              <a:t>19/01/2022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FB325DB3-B4BF-499F-93DD-38184682EA79}" type="datetimeFigureOut">
              <a:rPr lang="fr-FR" smtClean="0"/>
              <a:t>19/01/2022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8682DC-6192-4365-9564-52149A1A06E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25DB3-B4BF-499F-93DD-38184682EA79}" type="datetimeFigureOut">
              <a:rPr lang="fr-FR" smtClean="0"/>
              <a:t>19/01/2022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8682DC-6192-4365-9564-52149A1A06E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maforms.org/copie-b-enquete-sur-une-pratique-du-cyclotourisme-dans-le-parc-national-de-forets-1616414528"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package" Target="../embeddings/Microsoft_Excel_Worksheet.xlsx"/><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veloenfrance.fr/circuits?id_circuit=175836" TargetMode="External"/><Relationship Id="rId2" Type="http://schemas.openxmlformats.org/officeDocument/2006/relationships/hyperlink" Target="https://veloenfrance.fr/circuits?id_circuit=175822" TargetMode="External"/><Relationship Id="rId1" Type="http://schemas.openxmlformats.org/officeDocument/2006/relationships/slideLayout" Target="../slideLayouts/slideLayout1.xml"/><Relationship Id="rId6" Type="http://schemas.openxmlformats.org/officeDocument/2006/relationships/hyperlink" Target="https://veloenfrance.fr/circuits?id_circuit=175839" TargetMode="External"/><Relationship Id="rId5" Type="http://schemas.openxmlformats.org/officeDocument/2006/relationships/hyperlink" Target="https://veloenfrance.fr/circuits?id_circuit=175844" TargetMode="External"/><Relationship Id="rId4" Type="http://schemas.openxmlformats.org/officeDocument/2006/relationships/hyperlink" Target="https://veloenfrance.fr/circuits?id_circuit=175837"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ffvelo.fr/randonner-a-velo/ou-quand-pratiquer/les-plus-beaux-sites-de-france-bcn-bp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03513" y="265042"/>
            <a:ext cx="8984974" cy="1232453"/>
          </a:xfrm>
        </p:spPr>
        <p:txBody>
          <a:bodyPr>
            <a:normAutofit/>
          </a:bodyPr>
          <a:lstStyle/>
          <a:p>
            <a:r>
              <a:rPr lang="fr-FR" sz="3600" b="1" dirty="0"/>
              <a:t>Enquête 2021 sur une pratique du cyclotourisme dans le Parc National de Forêts </a:t>
            </a:r>
            <a:endParaRPr lang="fr-FR" dirty="0"/>
          </a:p>
        </p:txBody>
      </p:sp>
      <p:sp>
        <p:nvSpPr>
          <p:cNvPr id="7" name="ZoneTexte 6"/>
          <p:cNvSpPr txBox="1"/>
          <p:nvPr/>
        </p:nvSpPr>
        <p:spPr>
          <a:xfrm>
            <a:off x="781878" y="2040835"/>
            <a:ext cx="10853531" cy="369332"/>
          </a:xfrm>
          <a:prstGeom prst="rect">
            <a:avLst/>
          </a:prstGeom>
          <a:noFill/>
        </p:spPr>
        <p:txBody>
          <a:bodyPr wrap="square" rtlCol="0">
            <a:spAutoFit/>
          </a:bodyPr>
          <a:lstStyle/>
          <a:p>
            <a:r>
              <a:rPr lang="fr-FR" dirty="0">
                <a:effectLst/>
                <a:latin typeface="Calibri" panose="020F0502020204030204" pitchFamily="34" charset="0"/>
                <a:cs typeface="Times New Roman" panose="02020603050405020304" pitchFamily="18" charset="0"/>
              </a:rPr>
              <a:t>.</a:t>
            </a:r>
            <a:endParaRPr lang="fr-FR" dirty="0"/>
          </a:p>
        </p:txBody>
      </p:sp>
      <p:sp>
        <p:nvSpPr>
          <p:cNvPr id="8" name="ZoneTexte 7"/>
          <p:cNvSpPr txBox="1"/>
          <p:nvPr/>
        </p:nvSpPr>
        <p:spPr>
          <a:xfrm>
            <a:off x="927652" y="3154016"/>
            <a:ext cx="10336696" cy="968278"/>
          </a:xfrm>
          <a:prstGeom prst="rect">
            <a:avLst/>
          </a:prstGeom>
          <a:noFill/>
        </p:spPr>
        <p:txBody>
          <a:bodyPr wrap="square" rtlCol="0">
            <a:spAutoFit/>
          </a:bodyPr>
          <a:lstStyle/>
          <a:p>
            <a:pPr>
              <a:lnSpc>
                <a:spcPct val="107000"/>
              </a:lnSpc>
            </a:pPr>
            <a:r>
              <a:rPr lang="fr-FR" dirty="0"/>
              <a:t>Accès à une copie du formulaire d’enquête : </a:t>
            </a:r>
            <a:r>
              <a:rPr lang="fr-FR" dirty="0">
                <a:hlinkClick r:id="rId3"/>
              </a:rPr>
              <a:t>LIEN</a:t>
            </a:r>
            <a:r>
              <a:rPr lang="fr-FR" dirty="0"/>
              <a:t>  (fin d’activité du lien 31/12/2022)</a:t>
            </a:r>
          </a:p>
          <a:p>
            <a:pPr>
              <a:lnSpc>
                <a:spcPct val="107000"/>
              </a:lnSpc>
            </a:pPr>
            <a:endParaRPr lang="fr-FR" dirty="0"/>
          </a:p>
          <a:p>
            <a:pPr>
              <a:lnSpc>
                <a:spcPct val="107000"/>
              </a:lnSpc>
            </a:pPr>
            <a:r>
              <a:rPr lang="fr-FR" dirty="0"/>
              <a:t>Résultats bruts (fichier Excel)  </a:t>
            </a:r>
          </a:p>
        </p:txBody>
      </p:sp>
      <p:pic>
        <p:nvPicPr>
          <p:cNvPr id="4" name="Image 3">
            <a:extLst>
              <a:ext uri="{FF2B5EF4-FFF2-40B4-BE49-F238E27FC236}">
                <a16:creationId xmlns:a16="http://schemas.microsoft.com/office/drawing/2014/main" id="{086A0B5E-8D55-477B-B8F7-2B807F200A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9497" y="5455906"/>
            <a:ext cx="2857143" cy="1200000"/>
          </a:xfrm>
          <a:prstGeom prst="rect">
            <a:avLst/>
          </a:prstGeom>
        </p:spPr>
      </p:pic>
      <p:graphicFrame>
        <p:nvGraphicFramePr>
          <p:cNvPr id="12" name="Objet 11">
            <a:extLst>
              <a:ext uri="{FF2B5EF4-FFF2-40B4-BE49-F238E27FC236}">
                <a16:creationId xmlns:a16="http://schemas.microsoft.com/office/drawing/2014/main" id="{551FF018-E048-4671-A48B-9EEB7A1D4533}"/>
              </a:ext>
            </a:extLst>
          </p:cNvPr>
          <p:cNvGraphicFramePr>
            <a:graphicFrameLocks noChangeAspect="1"/>
          </p:cNvGraphicFramePr>
          <p:nvPr>
            <p:extLst>
              <p:ext uri="{D42A27DB-BD31-4B8C-83A1-F6EECF244321}">
                <p14:modId xmlns:p14="http://schemas.microsoft.com/office/powerpoint/2010/main" val="856200364"/>
              </p:ext>
            </p:extLst>
          </p:nvPr>
        </p:nvGraphicFramePr>
        <p:xfrm>
          <a:off x="3663244" y="3736531"/>
          <a:ext cx="914400" cy="771525"/>
        </p:xfrm>
        <a:graphic>
          <a:graphicData uri="http://schemas.openxmlformats.org/presentationml/2006/ole">
            <mc:AlternateContent xmlns:mc="http://schemas.openxmlformats.org/markup-compatibility/2006">
              <mc:Choice xmlns:v="urn:schemas-microsoft-com:vml" Requires="v">
                <p:oleObj spid="_x0000_s1027" name="Worksheet" showAsIcon="1" r:id="rId5" imgW="914400" imgH="771480" progId="Excel.Sheet.12">
                  <p:embed/>
                </p:oleObj>
              </mc:Choice>
              <mc:Fallback>
                <p:oleObj name="Worksheet" showAsIcon="1" r:id="rId5" imgW="914400" imgH="771480" progId="Excel.Sheet.12">
                  <p:embed/>
                  <p:pic>
                    <p:nvPicPr>
                      <p:cNvPr id="0" name=""/>
                      <p:cNvPicPr/>
                      <p:nvPr/>
                    </p:nvPicPr>
                    <p:blipFill>
                      <a:blip r:embed="rId6"/>
                      <a:stretch>
                        <a:fillRect/>
                      </a:stretch>
                    </p:blipFill>
                    <p:spPr>
                      <a:xfrm>
                        <a:off x="3663244" y="373653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250410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63415" y="265042"/>
            <a:ext cx="7033847" cy="1232453"/>
          </a:xfrm>
        </p:spPr>
        <p:txBody>
          <a:bodyPr>
            <a:normAutofit/>
          </a:bodyPr>
          <a:lstStyle/>
          <a:p>
            <a:r>
              <a:rPr lang="fr-FR" sz="2800" b="1" dirty="0"/>
              <a:t>Enquête sur une pratique du cyclotourisme </a:t>
            </a:r>
            <a:br>
              <a:rPr lang="fr-FR" sz="2800" b="1" dirty="0"/>
            </a:br>
            <a:r>
              <a:rPr lang="fr-FR" sz="2800" b="1" dirty="0"/>
              <a:t>dans le Parc National de Forêts </a:t>
            </a:r>
            <a:endParaRPr lang="fr-FR" sz="2800" dirty="0"/>
          </a:p>
        </p:txBody>
      </p:sp>
      <p:sp>
        <p:nvSpPr>
          <p:cNvPr id="7" name="ZoneTexte 6"/>
          <p:cNvSpPr txBox="1"/>
          <p:nvPr/>
        </p:nvSpPr>
        <p:spPr>
          <a:xfrm>
            <a:off x="363415" y="2274277"/>
            <a:ext cx="7385539" cy="3017236"/>
          </a:xfrm>
          <a:prstGeom prst="rect">
            <a:avLst/>
          </a:prstGeom>
          <a:noFill/>
        </p:spPr>
        <p:txBody>
          <a:bodyPr wrap="square" rtlCol="0">
            <a:spAutoFit/>
          </a:bodyPr>
          <a:lstStyle/>
          <a:p>
            <a:endParaRPr lang="fr-FR" dirty="0"/>
          </a:p>
          <a:p>
            <a:pPr>
              <a:lnSpc>
                <a:spcPct val="107000"/>
              </a:lnSpc>
            </a:pPr>
            <a:r>
              <a:rPr lang="fr-FR" b="1" u="sng" dirty="0">
                <a:effectLst/>
                <a:latin typeface="Calibri" panose="020F0502020204030204" pitchFamily="34" charset="0"/>
                <a:cs typeface="Times New Roman" panose="02020603050405020304" pitchFamily="18" charset="0"/>
              </a:rPr>
              <a:t>QUESTION  7  - Circuit du Crémant -  circuit 19</a:t>
            </a:r>
            <a:endParaRPr lang="fr-FR" dirty="0">
              <a:effectLst/>
              <a:latin typeface="Calibri" panose="020F0502020204030204" pitchFamily="34" charset="0"/>
              <a:cs typeface="Times New Roman" panose="02020603050405020304" pitchFamily="18" charset="0"/>
            </a:endParaRPr>
          </a:p>
          <a:p>
            <a:pPr>
              <a:lnSpc>
                <a:spcPct val="107000"/>
              </a:lnSpc>
            </a:pPr>
            <a:r>
              <a:rPr lang="fr-FR" dirty="0">
                <a:effectLst/>
                <a:latin typeface="Calibri" panose="020F0502020204030204" pitchFamily="34" charset="0"/>
                <a:cs typeface="Times New Roman" panose="02020603050405020304" pitchFamily="18" charset="0"/>
              </a:rPr>
              <a:t> </a:t>
            </a:r>
          </a:p>
          <a:p>
            <a:pPr>
              <a:lnSpc>
                <a:spcPct val="107000"/>
              </a:lnSpc>
            </a:pPr>
            <a:r>
              <a:rPr lang="fr-FR" dirty="0">
                <a:effectLst/>
                <a:latin typeface="Calibri" panose="020F0502020204030204" pitchFamily="34" charset="0"/>
                <a:cs typeface="Times New Roman" panose="02020603050405020304" pitchFamily="18" charset="0"/>
              </a:rPr>
              <a:t> </a:t>
            </a:r>
          </a:p>
          <a:p>
            <a:pPr>
              <a:lnSpc>
                <a:spcPct val="107000"/>
              </a:lnSpc>
            </a:pPr>
            <a:r>
              <a:rPr lang="fr-FR" dirty="0">
                <a:effectLst/>
                <a:latin typeface="Calibri" panose="020F0502020204030204" pitchFamily="34" charset="0"/>
                <a:cs typeface="Times New Roman" panose="02020603050405020304" pitchFamily="18" charset="0"/>
              </a:rPr>
              <a:t>Circuit labellisé.</a:t>
            </a:r>
          </a:p>
          <a:p>
            <a:pPr>
              <a:lnSpc>
                <a:spcPct val="107000"/>
              </a:lnSpc>
            </a:pPr>
            <a:r>
              <a:rPr lang="fr-FR" dirty="0">
                <a:effectLst/>
                <a:latin typeface="Calibri" panose="020F0502020204030204" pitchFamily="34" charset="0"/>
                <a:cs typeface="Times New Roman" panose="02020603050405020304" pitchFamily="18" charset="0"/>
              </a:rPr>
              <a:t>Réalisation faible sur le circuit le plus septentrional (13 % des cyclos répondants)</a:t>
            </a:r>
          </a:p>
          <a:p>
            <a:pPr>
              <a:lnSpc>
                <a:spcPct val="107000"/>
              </a:lnSpc>
            </a:pPr>
            <a:r>
              <a:rPr lang="fr-FR" dirty="0">
                <a:latin typeface="Calibri" panose="020F0502020204030204" pitchFamily="34" charset="0"/>
                <a:cs typeface="Times New Roman" panose="02020603050405020304" pitchFamily="18" charset="0"/>
              </a:rPr>
              <a:t>Les </a:t>
            </a:r>
            <a:r>
              <a:rPr lang="fr-FR" dirty="0">
                <a:effectLst/>
                <a:latin typeface="Calibri" panose="020F0502020204030204" pitchFamily="34" charset="0"/>
                <a:cs typeface="Times New Roman" panose="02020603050405020304" pitchFamily="18" charset="0"/>
              </a:rPr>
              <a:t>réalisations déclarées sont le fait des représentants de 4 clubs locaux</a:t>
            </a:r>
          </a:p>
          <a:p>
            <a:pPr>
              <a:lnSpc>
                <a:spcPct val="107000"/>
              </a:lnSpc>
            </a:pPr>
            <a:r>
              <a:rPr lang="fr-FR" dirty="0">
                <a:effectLst/>
                <a:latin typeface="Calibri" panose="020F0502020204030204" pitchFamily="34" charset="0"/>
                <a:cs typeface="Times New Roman" panose="02020603050405020304" pitchFamily="18" charset="0"/>
              </a:rPr>
              <a:t>(Montbard, Chatillon,  </a:t>
            </a:r>
            <a:r>
              <a:rPr lang="fr-FR" dirty="0" err="1">
                <a:effectLst/>
                <a:latin typeface="Calibri" panose="020F0502020204030204" pitchFamily="34" charset="0"/>
                <a:cs typeface="Times New Roman" panose="02020603050405020304" pitchFamily="18" charset="0"/>
              </a:rPr>
              <a:t>Venarey</a:t>
            </a:r>
            <a:r>
              <a:rPr lang="fr-FR" dirty="0">
                <a:effectLst/>
                <a:latin typeface="Calibri" panose="020F0502020204030204" pitchFamily="34" charset="0"/>
                <a:cs typeface="Times New Roman" panose="02020603050405020304" pitchFamily="18" charset="0"/>
              </a:rPr>
              <a:t>, Is sur Tille )</a:t>
            </a:r>
          </a:p>
          <a:p>
            <a:endParaRPr lang="fr-FR" dirty="0"/>
          </a:p>
        </p:txBody>
      </p:sp>
      <p:pic>
        <p:nvPicPr>
          <p:cNvPr id="4" name="Image 3"/>
          <p:cNvPicPr>
            <a:picLocks noChangeAspect="1"/>
          </p:cNvPicPr>
          <p:nvPr/>
        </p:nvPicPr>
        <p:blipFill>
          <a:blip r:embed="rId2"/>
          <a:stretch>
            <a:fillRect/>
          </a:stretch>
        </p:blipFill>
        <p:spPr>
          <a:xfrm>
            <a:off x="8033239" y="351691"/>
            <a:ext cx="3619500" cy="597405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63415" y="265042"/>
            <a:ext cx="8093683" cy="1232453"/>
          </a:xfrm>
        </p:spPr>
        <p:txBody>
          <a:bodyPr>
            <a:normAutofit/>
          </a:bodyPr>
          <a:lstStyle/>
          <a:p>
            <a:r>
              <a:rPr lang="fr-FR" sz="3600" b="1" dirty="0"/>
              <a:t>Enquête sur une pratique du cyclotourisme dans le Parc National de Forêts </a:t>
            </a:r>
            <a:endParaRPr lang="fr-FR" dirty="0"/>
          </a:p>
        </p:txBody>
      </p:sp>
      <p:sp>
        <p:nvSpPr>
          <p:cNvPr id="7" name="ZoneTexte 6"/>
          <p:cNvSpPr txBox="1"/>
          <p:nvPr/>
        </p:nvSpPr>
        <p:spPr>
          <a:xfrm>
            <a:off x="539261" y="2262554"/>
            <a:ext cx="7385539" cy="3609963"/>
          </a:xfrm>
          <a:prstGeom prst="rect">
            <a:avLst/>
          </a:prstGeom>
          <a:noFill/>
        </p:spPr>
        <p:txBody>
          <a:bodyPr wrap="square" rtlCol="0">
            <a:spAutoFit/>
          </a:bodyPr>
          <a:lstStyle/>
          <a:p>
            <a:endParaRPr lang="fr-FR" dirty="0"/>
          </a:p>
          <a:p>
            <a:pPr>
              <a:lnSpc>
                <a:spcPct val="107000"/>
              </a:lnSpc>
            </a:pPr>
            <a:r>
              <a:rPr lang="fr-FR" b="1" u="sng" dirty="0">
                <a:effectLst/>
                <a:latin typeface="Calibri" panose="020F0502020204030204" pitchFamily="34" charset="0"/>
                <a:cs typeface="Times New Roman" panose="02020603050405020304" pitchFamily="18" charset="0"/>
              </a:rPr>
              <a:t>QUESTION  8 TRAVERSEE  FORET DE CHATILLON  circuit 20</a:t>
            </a:r>
            <a:endParaRPr lang="fr-FR" dirty="0">
              <a:effectLst/>
              <a:latin typeface="Calibri" panose="020F0502020204030204" pitchFamily="34" charset="0"/>
              <a:cs typeface="Times New Roman" panose="02020603050405020304" pitchFamily="18" charset="0"/>
            </a:endParaRPr>
          </a:p>
          <a:p>
            <a:pPr>
              <a:lnSpc>
                <a:spcPct val="107000"/>
              </a:lnSpc>
            </a:pPr>
            <a:r>
              <a:rPr lang="fr-FR" dirty="0">
                <a:effectLst/>
                <a:latin typeface="Calibri" panose="020F0502020204030204" pitchFamily="34" charset="0"/>
                <a:cs typeface="Times New Roman" panose="02020603050405020304" pitchFamily="18" charset="0"/>
              </a:rPr>
              <a:t> </a:t>
            </a:r>
          </a:p>
          <a:p>
            <a:pPr>
              <a:lnSpc>
                <a:spcPct val="107000"/>
              </a:lnSpc>
            </a:pPr>
            <a:r>
              <a:rPr lang="fr-FR" dirty="0">
                <a:effectLst/>
                <a:latin typeface="Calibri" panose="020F0502020204030204" pitchFamily="34" charset="0"/>
                <a:cs typeface="Times New Roman" panose="02020603050405020304" pitchFamily="18" charset="0"/>
              </a:rPr>
              <a:t> </a:t>
            </a:r>
          </a:p>
          <a:p>
            <a:pPr>
              <a:lnSpc>
                <a:spcPct val="107000"/>
              </a:lnSpc>
            </a:pPr>
            <a:r>
              <a:rPr lang="fr-FR" dirty="0">
                <a:effectLst/>
                <a:latin typeface="Calibri" panose="020F0502020204030204" pitchFamily="34" charset="0"/>
                <a:cs typeface="Times New Roman" panose="02020603050405020304" pitchFamily="18" charset="0"/>
              </a:rPr>
              <a:t>Circuit labellisé.</a:t>
            </a:r>
          </a:p>
          <a:p>
            <a:pPr>
              <a:lnSpc>
                <a:spcPct val="107000"/>
              </a:lnSpc>
            </a:pPr>
            <a:r>
              <a:rPr lang="fr-FR" dirty="0">
                <a:effectLst/>
                <a:latin typeface="Calibri" panose="020F0502020204030204" pitchFamily="34" charset="0"/>
                <a:cs typeface="Times New Roman" panose="02020603050405020304" pitchFamily="18" charset="0"/>
              </a:rPr>
              <a:t>Réalisation faible sur un  autre circuit septentrional du département (14 % des cyclos répondants)</a:t>
            </a:r>
          </a:p>
          <a:p>
            <a:pPr>
              <a:lnSpc>
                <a:spcPct val="107000"/>
              </a:lnSpc>
            </a:pPr>
            <a:r>
              <a:rPr lang="fr-FR" dirty="0">
                <a:effectLst/>
                <a:latin typeface="Calibri" panose="020F0502020204030204" pitchFamily="34" charset="0"/>
                <a:cs typeface="Times New Roman" panose="02020603050405020304" pitchFamily="18" charset="0"/>
              </a:rPr>
              <a:t>37 %  des réalisations ont été déclarées par des représentants de 4 clubs  </a:t>
            </a:r>
          </a:p>
          <a:p>
            <a:pPr>
              <a:lnSpc>
                <a:spcPct val="107000"/>
              </a:lnSpc>
            </a:pPr>
            <a:r>
              <a:rPr lang="fr-FR" dirty="0">
                <a:effectLst/>
                <a:latin typeface="Calibri" panose="020F0502020204030204" pitchFamily="34" charset="0"/>
                <a:cs typeface="Times New Roman" panose="02020603050405020304" pitchFamily="18" charset="0"/>
              </a:rPr>
              <a:t>( Montbard, Chatillon,  </a:t>
            </a:r>
            <a:r>
              <a:rPr lang="fr-FR" dirty="0" err="1">
                <a:effectLst/>
                <a:latin typeface="Calibri" panose="020F0502020204030204" pitchFamily="34" charset="0"/>
                <a:cs typeface="Times New Roman" panose="02020603050405020304" pitchFamily="18" charset="0"/>
              </a:rPr>
              <a:t>Venarey</a:t>
            </a:r>
            <a:r>
              <a:rPr lang="fr-FR" dirty="0">
                <a:effectLst/>
                <a:latin typeface="Calibri" panose="020F0502020204030204" pitchFamily="34" charset="0"/>
                <a:cs typeface="Times New Roman" panose="02020603050405020304" pitchFamily="18" charset="0"/>
              </a:rPr>
              <a:t>, Is sur Tille )</a:t>
            </a:r>
          </a:p>
          <a:p>
            <a:pPr>
              <a:lnSpc>
                <a:spcPct val="107000"/>
              </a:lnSpc>
            </a:pPr>
            <a:r>
              <a:rPr lang="fr-FR" dirty="0">
                <a:effectLst/>
                <a:latin typeface="Calibri" panose="020F0502020204030204" pitchFamily="34" charset="0"/>
                <a:cs typeface="Times New Roman" panose="02020603050405020304" pitchFamily="18" charset="0"/>
              </a:rPr>
              <a:t>Au moins 1 représentant de 15 des  clubs départementaux a  pratiqué une activité cyclo dans le secteur.</a:t>
            </a:r>
          </a:p>
          <a:p>
            <a:endParaRPr lang="fr-FR" dirty="0"/>
          </a:p>
        </p:txBody>
      </p:sp>
      <p:pic>
        <p:nvPicPr>
          <p:cNvPr id="9" name="Image 8"/>
          <p:cNvPicPr>
            <a:picLocks noChangeAspect="1"/>
          </p:cNvPicPr>
          <p:nvPr/>
        </p:nvPicPr>
        <p:blipFill>
          <a:blip r:embed="rId2"/>
          <a:stretch>
            <a:fillRect/>
          </a:stretch>
        </p:blipFill>
        <p:spPr>
          <a:xfrm>
            <a:off x="8457098" y="580292"/>
            <a:ext cx="3619500" cy="569741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6751" y="265042"/>
            <a:ext cx="10321736" cy="1232453"/>
          </a:xfrm>
        </p:spPr>
        <p:txBody>
          <a:bodyPr>
            <a:normAutofit/>
          </a:bodyPr>
          <a:lstStyle/>
          <a:p>
            <a:pPr algn="l"/>
            <a:r>
              <a:rPr lang="fr-FR" sz="3600" b="1" dirty="0"/>
              <a:t>Enquête sur une pratique du cyclotourisme</a:t>
            </a:r>
            <a:br>
              <a:rPr lang="fr-FR" sz="3600" b="1" dirty="0"/>
            </a:br>
            <a:r>
              <a:rPr lang="fr-FR" sz="3600" b="1" dirty="0"/>
              <a:t>dans le Parc National de Forêts </a:t>
            </a:r>
            <a:endParaRPr lang="fr-FR" dirty="0"/>
          </a:p>
        </p:txBody>
      </p:sp>
      <p:sp>
        <p:nvSpPr>
          <p:cNvPr id="5" name="ZoneTexte 4"/>
          <p:cNvSpPr txBox="1"/>
          <p:nvPr/>
        </p:nvSpPr>
        <p:spPr>
          <a:xfrm>
            <a:off x="738554" y="2366967"/>
            <a:ext cx="6096000" cy="2740237"/>
          </a:xfrm>
          <a:prstGeom prst="rect">
            <a:avLst/>
          </a:prstGeom>
          <a:noFill/>
        </p:spPr>
        <p:txBody>
          <a:bodyPr wrap="square">
            <a:spAutoFit/>
          </a:bodyPr>
          <a:lstStyle/>
          <a:p>
            <a:pPr>
              <a:lnSpc>
                <a:spcPct val="107000"/>
              </a:lnSpc>
            </a:pPr>
            <a:r>
              <a:rPr lang="fr-FR" b="1" dirty="0">
                <a:effectLst/>
                <a:latin typeface="Calibri" panose="020F0502020204030204" pitchFamily="34" charset="0"/>
                <a:cs typeface="Times New Roman" panose="02020603050405020304" pitchFamily="18" charset="0"/>
              </a:rPr>
              <a:t>QUESTION  9 - Circuit  des hauts plateaux n°21</a:t>
            </a:r>
            <a:endParaRPr lang="fr-FR" dirty="0">
              <a:effectLst/>
              <a:latin typeface="Calibri" panose="020F0502020204030204" pitchFamily="34" charset="0"/>
              <a:cs typeface="Times New Roman" panose="02020603050405020304" pitchFamily="18" charset="0"/>
            </a:endParaRPr>
          </a:p>
          <a:p>
            <a:pPr>
              <a:lnSpc>
                <a:spcPct val="107000"/>
              </a:lnSpc>
            </a:pPr>
            <a:r>
              <a:rPr lang="fr-FR" dirty="0">
                <a:effectLst/>
                <a:latin typeface="Calibri" panose="020F0502020204030204" pitchFamily="34" charset="0"/>
                <a:cs typeface="Times New Roman" panose="02020603050405020304" pitchFamily="18" charset="0"/>
              </a:rPr>
              <a:t> </a:t>
            </a:r>
          </a:p>
          <a:p>
            <a:pPr>
              <a:lnSpc>
                <a:spcPct val="107000"/>
              </a:lnSpc>
            </a:pPr>
            <a:r>
              <a:rPr lang="fr-FR" dirty="0">
                <a:effectLst/>
                <a:latin typeface="Calibri" panose="020F0502020204030204" pitchFamily="34" charset="0"/>
                <a:cs typeface="Times New Roman" panose="02020603050405020304" pitchFamily="18" charset="0"/>
              </a:rPr>
              <a:t>Les réalisations sont supérieures de 10 points  par rapport au circuit de la forêt de Chatillon (question 8).</a:t>
            </a:r>
          </a:p>
          <a:p>
            <a:pPr>
              <a:lnSpc>
                <a:spcPct val="107000"/>
              </a:lnSpc>
            </a:pPr>
            <a:r>
              <a:rPr lang="fr-FR" dirty="0">
                <a:effectLst/>
                <a:latin typeface="Calibri" panose="020F0502020204030204" pitchFamily="34" charset="0"/>
                <a:cs typeface="Times New Roman" panose="02020603050405020304" pitchFamily="18" charset="0"/>
              </a:rPr>
              <a:t>Au moins 1 représentant de 17 des clubs départementaux a fait  du vélo dans le secteur de </a:t>
            </a:r>
            <a:r>
              <a:rPr lang="fr-FR" dirty="0" err="1">
                <a:effectLst/>
                <a:latin typeface="Calibri" panose="020F0502020204030204" pitchFamily="34" charset="0"/>
                <a:cs typeface="Times New Roman" panose="02020603050405020304" pitchFamily="18" charset="0"/>
              </a:rPr>
              <a:t>Aignay</a:t>
            </a:r>
            <a:r>
              <a:rPr lang="fr-FR" dirty="0">
                <a:effectLst/>
                <a:latin typeface="Calibri" panose="020F0502020204030204" pitchFamily="34" charset="0"/>
                <a:cs typeface="Times New Roman" panose="02020603050405020304" pitchFamily="18" charset="0"/>
              </a:rPr>
              <a:t> </a:t>
            </a:r>
            <a:r>
              <a:rPr lang="fr-FR" dirty="0" err="1">
                <a:effectLst/>
                <a:latin typeface="Calibri" panose="020F0502020204030204" pitchFamily="34" charset="0"/>
                <a:cs typeface="Times New Roman" panose="02020603050405020304" pitchFamily="18" charset="0"/>
              </a:rPr>
              <a:t>leDuc</a:t>
            </a:r>
            <a:r>
              <a:rPr lang="fr-FR" dirty="0">
                <a:effectLst/>
                <a:latin typeface="Calibri" panose="020F0502020204030204" pitchFamily="34" charset="0"/>
                <a:cs typeface="Times New Roman" panose="02020603050405020304" pitchFamily="18" charset="0"/>
              </a:rPr>
              <a:t>, </a:t>
            </a:r>
            <a:r>
              <a:rPr lang="fr-FR" dirty="0" err="1">
                <a:effectLst/>
                <a:latin typeface="Calibri" panose="020F0502020204030204" pitchFamily="34" charset="0"/>
                <a:cs typeface="Times New Roman" panose="02020603050405020304" pitchFamily="18" charset="0"/>
              </a:rPr>
              <a:t>Baigneux</a:t>
            </a:r>
            <a:r>
              <a:rPr lang="fr-FR" dirty="0">
                <a:effectLst/>
                <a:latin typeface="Calibri" panose="020F0502020204030204" pitchFamily="34" charset="0"/>
                <a:cs typeface="Times New Roman" panose="02020603050405020304" pitchFamily="18" charset="0"/>
              </a:rPr>
              <a:t> les Juifs</a:t>
            </a:r>
          </a:p>
          <a:p>
            <a:pPr>
              <a:lnSpc>
                <a:spcPct val="107000"/>
              </a:lnSpc>
            </a:pPr>
            <a:r>
              <a:rPr lang="fr-FR" dirty="0">
                <a:effectLst/>
                <a:latin typeface="Calibri" panose="020F0502020204030204" pitchFamily="34" charset="0"/>
                <a:cs typeface="Times New Roman" panose="02020603050405020304" pitchFamily="18" charset="0"/>
              </a:rPr>
              <a:t>La représentation des clubs de Montbard Chatillon  </a:t>
            </a:r>
            <a:r>
              <a:rPr lang="fr-FR" dirty="0" err="1">
                <a:effectLst/>
                <a:latin typeface="Calibri" panose="020F0502020204030204" pitchFamily="34" charset="0"/>
                <a:cs typeface="Times New Roman" panose="02020603050405020304" pitchFamily="18" charset="0"/>
              </a:rPr>
              <a:t>Venarey</a:t>
            </a:r>
            <a:r>
              <a:rPr lang="fr-FR" dirty="0">
                <a:effectLst/>
                <a:latin typeface="Calibri" panose="020F0502020204030204" pitchFamily="34" charset="0"/>
                <a:cs typeface="Times New Roman" panose="02020603050405020304" pitchFamily="18" charset="0"/>
              </a:rPr>
              <a:t> reste élevée avec 34 % des réalisations.</a:t>
            </a:r>
          </a:p>
          <a:p>
            <a:endParaRPr lang="fr-FR" dirty="0">
              <a:effectLst/>
              <a:latin typeface="Calibri" panose="020F0502020204030204" pitchFamily="34" charset="0"/>
              <a:cs typeface="Times New Roman" panose="02020603050405020304" pitchFamily="18" charset="0"/>
            </a:endParaRPr>
          </a:p>
        </p:txBody>
      </p:sp>
      <p:pic>
        <p:nvPicPr>
          <p:cNvPr id="7" name="Image 6"/>
          <p:cNvPicPr>
            <a:picLocks noChangeAspect="1"/>
          </p:cNvPicPr>
          <p:nvPr/>
        </p:nvPicPr>
        <p:blipFill>
          <a:blip r:embed="rId2"/>
          <a:stretch>
            <a:fillRect/>
          </a:stretch>
        </p:blipFill>
        <p:spPr>
          <a:xfrm>
            <a:off x="8151202" y="408013"/>
            <a:ext cx="3867832" cy="6041973"/>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4462" y="265042"/>
            <a:ext cx="10163907" cy="1232453"/>
          </a:xfrm>
        </p:spPr>
        <p:txBody>
          <a:bodyPr>
            <a:normAutofit/>
          </a:bodyPr>
          <a:lstStyle/>
          <a:p>
            <a:pPr algn="l"/>
            <a:r>
              <a:rPr lang="fr-FR" sz="3600" b="1" dirty="0"/>
              <a:t>Enquête sur une pratique du cyclotourisme </a:t>
            </a:r>
            <a:br>
              <a:rPr lang="fr-FR" sz="3600" b="1" dirty="0"/>
            </a:br>
            <a:r>
              <a:rPr lang="fr-FR" sz="3600" b="1" dirty="0"/>
              <a:t>dans le Parc National de Forêts </a:t>
            </a:r>
            <a:endParaRPr lang="fr-FR" dirty="0"/>
          </a:p>
        </p:txBody>
      </p:sp>
      <p:sp>
        <p:nvSpPr>
          <p:cNvPr id="3" name="ZoneTexte 2"/>
          <p:cNvSpPr txBox="1"/>
          <p:nvPr/>
        </p:nvSpPr>
        <p:spPr>
          <a:xfrm>
            <a:off x="323150" y="1641231"/>
            <a:ext cx="7730604" cy="4222053"/>
          </a:xfrm>
          <a:prstGeom prst="rect">
            <a:avLst/>
          </a:prstGeom>
          <a:noFill/>
        </p:spPr>
        <p:txBody>
          <a:bodyPr wrap="square" rtlCol="0">
            <a:spAutoFit/>
          </a:bodyPr>
          <a:lstStyle/>
          <a:p>
            <a:pPr>
              <a:lnSpc>
                <a:spcPct val="107000"/>
              </a:lnSpc>
            </a:pPr>
            <a:r>
              <a:rPr lang="fr-FR" b="1" dirty="0">
                <a:effectLst/>
                <a:latin typeface="Calibri" panose="020F0502020204030204" pitchFamily="34" charset="0"/>
                <a:cs typeface="Times New Roman" panose="02020603050405020304" pitchFamily="18" charset="0"/>
              </a:rPr>
              <a:t>Circuit n°23 - C</a:t>
            </a:r>
            <a:r>
              <a:rPr lang="fr-FR" b="1" dirty="0"/>
              <a:t>ircuit des crêtes</a:t>
            </a:r>
            <a:endParaRPr lang="fr-FR" dirty="0">
              <a:effectLst/>
              <a:latin typeface="Calibri" panose="020F0502020204030204" pitchFamily="34" charset="0"/>
              <a:cs typeface="Times New Roman" panose="02020603050405020304" pitchFamily="18" charset="0"/>
            </a:endParaRPr>
          </a:p>
          <a:p>
            <a:pPr>
              <a:lnSpc>
                <a:spcPct val="107000"/>
              </a:lnSpc>
            </a:pPr>
            <a:r>
              <a:rPr lang="fr-FR" dirty="0">
                <a:effectLst/>
                <a:latin typeface="Calibri" panose="020F0502020204030204" pitchFamily="34" charset="0"/>
                <a:cs typeface="Times New Roman" panose="02020603050405020304" pitchFamily="18" charset="0"/>
              </a:rPr>
              <a:t>Les  44 réalisations sont supérieures de près de  20 points par rapport à la forêt de Chatillon (25 « Oui » pour mémoire).</a:t>
            </a:r>
          </a:p>
          <a:p>
            <a:pPr>
              <a:lnSpc>
                <a:spcPct val="107000"/>
              </a:lnSpc>
            </a:pPr>
            <a:r>
              <a:rPr lang="fr-FR" dirty="0">
                <a:effectLst/>
                <a:latin typeface="Calibri" panose="020F0502020204030204" pitchFamily="34" charset="0"/>
                <a:cs typeface="Times New Roman" panose="02020603050405020304" pitchFamily="18" charset="0"/>
              </a:rPr>
              <a:t>Au moins 1 représentant de 20  clubs départementaux a fait  du vélo dans le secteur décrit autour du circuit 23 (</a:t>
            </a:r>
            <a:r>
              <a:rPr lang="fr-FR" dirty="0" err="1">
                <a:effectLst/>
                <a:latin typeface="Calibri" panose="020F0502020204030204" pitchFamily="34" charset="0"/>
                <a:cs typeface="Times New Roman" panose="02020603050405020304" pitchFamily="18" charset="0"/>
              </a:rPr>
              <a:t>Recey</a:t>
            </a:r>
            <a:r>
              <a:rPr lang="fr-FR" dirty="0">
                <a:effectLst/>
                <a:latin typeface="Calibri" panose="020F0502020204030204" pitchFamily="34" charset="0"/>
                <a:cs typeface="Times New Roman" panose="02020603050405020304" pitchFamily="18" charset="0"/>
              </a:rPr>
              <a:t> sur Ource - Grancey le Château)</a:t>
            </a:r>
          </a:p>
          <a:p>
            <a:pPr>
              <a:lnSpc>
                <a:spcPct val="107000"/>
              </a:lnSpc>
            </a:pPr>
            <a:r>
              <a:rPr lang="fr-FR" dirty="0">
                <a:effectLst/>
                <a:latin typeface="Calibri" panose="020F0502020204030204" pitchFamily="34" charset="0"/>
                <a:cs typeface="Times New Roman" panose="02020603050405020304" pitchFamily="18" charset="0"/>
              </a:rPr>
              <a:t>Les 5 Clubs septentrionaux ( Montbard, Chatillon,  </a:t>
            </a:r>
            <a:r>
              <a:rPr lang="fr-FR" dirty="0" err="1">
                <a:effectLst/>
                <a:latin typeface="Calibri" panose="020F0502020204030204" pitchFamily="34" charset="0"/>
                <a:cs typeface="Times New Roman" panose="02020603050405020304" pitchFamily="18" charset="0"/>
              </a:rPr>
              <a:t>Venarey</a:t>
            </a:r>
            <a:r>
              <a:rPr lang="fr-FR" dirty="0">
                <a:effectLst/>
                <a:latin typeface="Calibri" panose="020F0502020204030204" pitchFamily="34" charset="0"/>
                <a:cs typeface="Times New Roman" panose="02020603050405020304" pitchFamily="18" charset="0"/>
              </a:rPr>
              <a:t>,  Is, Selongey) continuent à rouler « à la maison » mais leur part de réalisations recule à 20 % du fait d’un volume significatif déclaré par des membres de 4 clubs de l’Agglomération Dijonnaise </a:t>
            </a:r>
          </a:p>
          <a:p>
            <a:pPr>
              <a:lnSpc>
                <a:spcPct val="107000"/>
              </a:lnSpc>
            </a:pPr>
            <a:r>
              <a:rPr lang="fr-FR" dirty="0">
                <a:effectLst/>
                <a:latin typeface="Calibri" panose="020F0502020204030204" pitchFamily="34" charset="0"/>
                <a:cs typeface="Times New Roman" panose="02020603050405020304" pitchFamily="18" charset="0"/>
              </a:rPr>
              <a:t> (Randonneurs Dijonnais, ASPPT, </a:t>
            </a:r>
            <a:r>
              <a:rPr lang="fr-FR" dirty="0" err="1">
                <a:effectLst/>
                <a:latin typeface="Calibri" panose="020F0502020204030204" pitchFamily="34" charset="0"/>
                <a:cs typeface="Times New Roman" panose="02020603050405020304" pitchFamily="18" charset="0"/>
              </a:rPr>
              <a:t>Chantalistes</a:t>
            </a:r>
            <a:r>
              <a:rPr lang="fr-FR" dirty="0">
                <a:effectLst/>
                <a:latin typeface="Calibri" panose="020F0502020204030204" pitchFamily="34" charset="0"/>
                <a:cs typeface="Times New Roman" panose="02020603050405020304" pitchFamily="18" charset="0"/>
              </a:rPr>
              <a:t>, Marsannay ) qui représentent 41% des réalisations à eux 4.</a:t>
            </a:r>
          </a:p>
          <a:p>
            <a:pPr>
              <a:lnSpc>
                <a:spcPct val="107000"/>
              </a:lnSpc>
            </a:pPr>
            <a:r>
              <a:rPr lang="fr-FR" dirty="0">
                <a:effectLst/>
                <a:latin typeface="Calibri" panose="020F0502020204030204" pitchFamily="34" charset="0"/>
                <a:cs typeface="Times New Roman" panose="02020603050405020304" pitchFamily="18" charset="0"/>
              </a:rPr>
              <a:t>A noter la représentation de  6 Clubs Saônois dans les réalisations sur ce secteur </a:t>
            </a:r>
          </a:p>
          <a:p>
            <a:pPr>
              <a:lnSpc>
                <a:spcPct val="107000"/>
              </a:lnSpc>
            </a:pPr>
            <a:r>
              <a:rPr lang="fr-FR" dirty="0">
                <a:effectLst/>
                <a:latin typeface="Calibri" panose="020F0502020204030204" pitchFamily="34" charset="0"/>
                <a:cs typeface="Times New Roman" panose="02020603050405020304" pitchFamily="18" charset="0"/>
              </a:rPr>
              <a:t>(St Usage, Villers les Pots, Genlis ,Villers les Pots, </a:t>
            </a:r>
            <a:r>
              <a:rPr lang="fr-FR" dirty="0" err="1">
                <a:effectLst/>
                <a:latin typeface="Calibri" panose="020F0502020204030204" pitchFamily="34" charset="0"/>
                <a:cs typeface="Times New Roman" panose="02020603050405020304" pitchFamily="18" charset="0"/>
              </a:rPr>
              <a:t>Brazey</a:t>
            </a:r>
            <a:r>
              <a:rPr lang="fr-FR" dirty="0">
                <a:effectLst/>
                <a:latin typeface="Calibri" panose="020F0502020204030204" pitchFamily="34" charset="0"/>
                <a:cs typeface="Times New Roman" panose="02020603050405020304" pitchFamily="18" charset="0"/>
              </a:rPr>
              <a:t> en Plaine)</a:t>
            </a:r>
          </a:p>
          <a:p>
            <a:endParaRPr lang="fr-FR" dirty="0"/>
          </a:p>
        </p:txBody>
      </p:sp>
      <p:pic>
        <p:nvPicPr>
          <p:cNvPr id="5" name="Image 4"/>
          <p:cNvPicPr>
            <a:picLocks noChangeAspect="1"/>
          </p:cNvPicPr>
          <p:nvPr/>
        </p:nvPicPr>
        <p:blipFill>
          <a:blip r:embed="rId2"/>
          <a:stretch>
            <a:fillRect/>
          </a:stretch>
        </p:blipFill>
        <p:spPr>
          <a:xfrm>
            <a:off x="8384930" y="881268"/>
            <a:ext cx="3338147" cy="583407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4462" y="265042"/>
            <a:ext cx="10163907" cy="1232453"/>
          </a:xfrm>
        </p:spPr>
        <p:txBody>
          <a:bodyPr>
            <a:normAutofit/>
          </a:bodyPr>
          <a:lstStyle/>
          <a:p>
            <a:pPr algn="l"/>
            <a:r>
              <a:rPr lang="fr-FR" sz="3600" b="1" dirty="0"/>
              <a:t>Enquête sur une pratique du cyclotourisme </a:t>
            </a:r>
            <a:br>
              <a:rPr lang="fr-FR" sz="3600" b="1" dirty="0"/>
            </a:br>
            <a:r>
              <a:rPr lang="fr-FR" sz="3600" b="1" dirty="0"/>
              <a:t>dans le Parc National de Forêts </a:t>
            </a:r>
            <a:endParaRPr lang="fr-FR" dirty="0"/>
          </a:p>
        </p:txBody>
      </p:sp>
      <p:sp>
        <p:nvSpPr>
          <p:cNvPr id="3" name="ZoneTexte 2"/>
          <p:cNvSpPr txBox="1"/>
          <p:nvPr/>
        </p:nvSpPr>
        <p:spPr>
          <a:xfrm>
            <a:off x="420948" y="1638172"/>
            <a:ext cx="7730604" cy="3332964"/>
          </a:xfrm>
          <a:prstGeom prst="rect">
            <a:avLst/>
          </a:prstGeom>
          <a:noFill/>
        </p:spPr>
        <p:txBody>
          <a:bodyPr wrap="square" rtlCol="0">
            <a:spAutoFit/>
          </a:bodyPr>
          <a:lstStyle/>
          <a:p>
            <a:pPr>
              <a:lnSpc>
                <a:spcPct val="107000"/>
              </a:lnSpc>
            </a:pPr>
            <a:r>
              <a:rPr lang="fr-FR" b="1" dirty="0">
                <a:effectLst/>
                <a:latin typeface="Calibri" panose="020F0502020204030204" pitchFamily="34" charset="0"/>
                <a:cs typeface="Times New Roman" panose="02020603050405020304" pitchFamily="18" charset="0"/>
              </a:rPr>
              <a:t>Circuit n°24 – Pays des Tilles</a:t>
            </a:r>
          </a:p>
          <a:p>
            <a:pPr>
              <a:lnSpc>
                <a:spcPct val="107000"/>
              </a:lnSpc>
            </a:pPr>
            <a:endParaRPr lang="fr-FR" dirty="0">
              <a:effectLst/>
              <a:latin typeface="Calibri" panose="020F0502020204030204" pitchFamily="34" charset="0"/>
              <a:cs typeface="Times New Roman" panose="02020603050405020304" pitchFamily="18" charset="0"/>
            </a:endParaRPr>
          </a:p>
          <a:p>
            <a:pPr>
              <a:lnSpc>
                <a:spcPct val="107000"/>
              </a:lnSpc>
            </a:pPr>
            <a:r>
              <a:rPr lang="fr-FR" dirty="0">
                <a:effectLst/>
                <a:latin typeface="Calibri" panose="020F0502020204030204" pitchFamily="34" charset="0"/>
                <a:cs typeface="Times New Roman" panose="02020603050405020304" pitchFamily="18" charset="0"/>
              </a:rPr>
              <a:t>Les réalisations sont supérieures de  12 points  par rapport au circuit 23 </a:t>
            </a:r>
          </a:p>
          <a:p>
            <a:pPr>
              <a:lnSpc>
                <a:spcPct val="107000"/>
              </a:lnSpc>
            </a:pPr>
            <a:r>
              <a:rPr lang="fr-FR" dirty="0">
                <a:effectLst/>
                <a:latin typeface="Calibri" panose="020F0502020204030204" pitchFamily="34" charset="0"/>
                <a:cs typeface="Times New Roman" panose="02020603050405020304" pitchFamily="18" charset="0"/>
              </a:rPr>
              <a:t>C’est le circuit le plus méridional des circuits labellisés, limitrophe du parc, il ne le parcourt que partiellement.</a:t>
            </a:r>
          </a:p>
          <a:p>
            <a:pPr>
              <a:lnSpc>
                <a:spcPct val="107000"/>
              </a:lnSpc>
            </a:pPr>
            <a:r>
              <a:rPr lang="fr-FR" dirty="0">
                <a:effectLst/>
                <a:latin typeface="Calibri" panose="020F0502020204030204" pitchFamily="34" charset="0"/>
                <a:cs typeface="Times New Roman" panose="02020603050405020304" pitchFamily="18" charset="0"/>
              </a:rPr>
              <a:t>Au moins 1 représentant de 24  clubs départementaux a fait  du vélo dans le secteur décrit.</a:t>
            </a:r>
          </a:p>
          <a:p>
            <a:pPr>
              <a:lnSpc>
                <a:spcPct val="107000"/>
              </a:lnSpc>
            </a:pPr>
            <a:r>
              <a:rPr lang="fr-FR" dirty="0">
                <a:effectLst/>
                <a:latin typeface="Calibri" panose="020F0502020204030204" pitchFamily="34" charset="0"/>
                <a:cs typeface="Times New Roman" panose="02020603050405020304" pitchFamily="18" charset="0"/>
              </a:rPr>
              <a:t>C’est un territoire attractif pour les membres des clubs de l’agglomération dijonnaise  qui totalisent 62 %  du réalisé ; les clubs locaux de Selongey et Is totalisent ensemble 12 % du réalisé.</a:t>
            </a:r>
          </a:p>
          <a:p>
            <a:endParaRPr lang="fr-FR" dirty="0"/>
          </a:p>
        </p:txBody>
      </p:sp>
      <p:pic>
        <p:nvPicPr>
          <p:cNvPr id="6" name="Image 5"/>
          <p:cNvPicPr>
            <a:picLocks noChangeAspect="1"/>
          </p:cNvPicPr>
          <p:nvPr/>
        </p:nvPicPr>
        <p:blipFill>
          <a:blip r:embed="rId2"/>
          <a:stretch>
            <a:fillRect/>
          </a:stretch>
        </p:blipFill>
        <p:spPr>
          <a:xfrm>
            <a:off x="8338038" y="124365"/>
            <a:ext cx="3619500" cy="625792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4462" y="265042"/>
            <a:ext cx="10163907" cy="1232453"/>
          </a:xfrm>
        </p:spPr>
        <p:txBody>
          <a:bodyPr>
            <a:normAutofit/>
          </a:bodyPr>
          <a:lstStyle/>
          <a:p>
            <a:pPr algn="l"/>
            <a:r>
              <a:rPr lang="fr-FR" sz="3600" b="1" dirty="0"/>
              <a:t>Enquête sur une pratique du cyclotourisme </a:t>
            </a:r>
            <a:br>
              <a:rPr lang="fr-FR" sz="3600" b="1" dirty="0"/>
            </a:br>
            <a:r>
              <a:rPr lang="fr-FR" sz="3600" b="1" dirty="0"/>
              <a:t>dans le Parc National de Forêts </a:t>
            </a:r>
            <a:endParaRPr lang="fr-FR" dirty="0"/>
          </a:p>
        </p:txBody>
      </p:sp>
      <p:sp>
        <p:nvSpPr>
          <p:cNvPr id="3" name="ZoneTexte 2"/>
          <p:cNvSpPr txBox="1"/>
          <p:nvPr/>
        </p:nvSpPr>
        <p:spPr>
          <a:xfrm>
            <a:off x="323150" y="1641231"/>
            <a:ext cx="7730604" cy="665695"/>
          </a:xfrm>
          <a:prstGeom prst="rect">
            <a:avLst/>
          </a:prstGeom>
          <a:noFill/>
        </p:spPr>
        <p:txBody>
          <a:bodyPr wrap="square" rtlCol="0">
            <a:spAutoFit/>
          </a:bodyPr>
          <a:lstStyle/>
          <a:p>
            <a:pPr>
              <a:lnSpc>
                <a:spcPct val="107000"/>
              </a:lnSpc>
            </a:pPr>
            <a:r>
              <a:rPr lang="fr-FR" b="1" dirty="0">
                <a:effectLst/>
                <a:latin typeface="Calibri" panose="020F0502020204030204" pitchFamily="34" charset="0"/>
                <a:cs typeface="Times New Roman" panose="02020603050405020304" pitchFamily="18" charset="0"/>
              </a:rPr>
              <a:t>Circuit – Parcours du Bois des </a:t>
            </a:r>
            <a:r>
              <a:rPr lang="fr-FR" b="1" dirty="0"/>
              <a:t>Tilles</a:t>
            </a:r>
            <a:endParaRPr lang="fr-FR" dirty="0">
              <a:effectLst/>
              <a:latin typeface="Calibri" panose="020F0502020204030204" pitchFamily="34" charset="0"/>
              <a:cs typeface="Times New Roman" panose="02020603050405020304" pitchFamily="18" charset="0"/>
            </a:endParaRPr>
          </a:p>
          <a:p>
            <a:endParaRPr lang="fr-FR" dirty="0"/>
          </a:p>
        </p:txBody>
      </p:sp>
      <p:pic>
        <p:nvPicPr>
          <p:cNvPr id="8" name="Image 7"/>
          <p:cNvPicPr>
            <a:picLocks noChangeAspect="1"/>
          </p:cNvPicPr>
          <p:nvPr/>
        </p:nvPicPr>
        <p:blipFill>
          <a:blip r:embed="rId2"/>
          <a:stretch>
            <a:fillRect/>
          </a:stretch>
        </p:blipFill>
        <p:spPr>
          <a:xfrm>
            <a:off x="8249350" y="438150"/>
            <a:ext cx="3619500" cy="5981700"/>
          </a:xfrm>
          <a:prstGeom prst="rect">
            <a:avLst/>
          </a:prstGeom>
        </p:spPr>
      </p:pic>
      <p:sp>
        <p:nvSpPr>
          <p:cNvPr id="4" name="ZoneTexte 3"/>
          <p:cNvSpPr txBox="1"/>
          <p:nvPr/>
        </p:nvSpPr>
        <p:spPr>
          <a:xfrm>
            <a:off x="583096" y="2703442"/>
            <a:ext cx="6957391" cy="3313599"/>
          </a:xfrm>
          <a:prstGeom prst="rect">
            <a:avLst/>
          </a:prstGeom>
          <a:noFill/>
        </p:spPr>
        <p:txBody>
          <a:bodyPr wrap="square" rtlCol="0">
            <a:spAutoFit/>
          </a:bodyPr>
          <a:lstStyle/>
          <a:p>
            <a:endParaRPr lang="fr-FR" dirty="0"/>
          </a:p>
          <a:p>
            <a:pPr>
              <a:lnSpc>
                <a:spcPct val="107000"/>
              </a:lnSpc>
            </a:pPr>
            <a:r>
              <a:rPr lang="fr-FR" dirty="0">
                <a:effectLst/>
                <a:latin typeface="Calibri" panose="020F0502020204030204" pitchFamily="34" charset="0"/>
                <a:cs typeface="Times New Roman" panose="02020603050405020304" pitchFamily="18" charset="0"/>
              </a:rPr>
              <a:t>Au moins 1 représentant de 26  clubs départementaux a fait une rando à pied ou vélo dans le secteur décrit, proche du circuit 24.</a:t>
            </a:r>
          </a:p>
          <a:p>
            <a:pPr>
              <a:lnSpc>
                <a:spcPct val="107000"/>
              </a:lnSpc>
            </a:pPr>
            <a:r>
              <a:rPr lang="fr-FR" dirty="0">
                <a:effectLst/>
                <a:latin typeface="Calibri" panose="020F0502020204030204" pitchFamily="34" charset="0"/>
                <a:cs typeface="Times New Roman" panose="02020603050405020304" pitchFamily="18" charset="0"/>
              </a:rPr>
              <a:t>Comme pour le circuit 24, qui lui est proche, c’est un territoire attractif pour les membres des clubs de l’agglomération dijonnaise  qui représentent 52 %  du réalisé ; les clubs locaux de Selongey  figurent aussi dans les réalisations.</a:t>
            </a:r>
          </a:p>
          <a:p>
            <a:pPr>
              <a:lnSpc>
                <a:spcPct val="107000"/>
              </a:lnSpc>
            </a:pPr>
            <a:r>
              <a:rPr lang="fr-FR" dirty="0">
                <a:effectLst/>
                <a:latin typeface="Calibri" panose="020F0502020204030204" pitchFamily="34" charset="0"/>
                <a:cs typeface="Times New Roman" panose="02020603050405020304" pitchFamily="18" charset="0"/>
              </a:rPr>
              <a:t>La question étant spécifique avec une thématique randonnée pédestre, les réponses mettent en évidence un territoire qui fédère et rassemble à proximité du parc.</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57671" y="258422"/>
            <a:ext cx="6599582" cy="728869"/>
          </a:xfrm>
        </p:spPr>
        <p:txBody>
          <a:bodyPr>
            <a:normAutofit fontScale="90000"/>
          </a:bodyPr>
          <a:lstStyle/>
          <a:p>
            <a:r>
              <a:rPr lang="fr-FR" sz="2400" b="1" dirty="0"/>
              <a:t>Enquête sur une pratique du cyclotourisme dans le Parc National de Forêts </a:t>
            </a:r>
            <a:endParaRPr lang="fr-FR" sz="2400" dirty="0"/>
          </a:p>
        </p:txBody>
      </p:sp>
      <p:sp>
        <p:nvSpPr>
          <p:cNvPr id="3" name="ZoneTexte 2"/>
          <p:cNvSpPr txBox="1"/>
          <p:nvPr/>
        </p:nvSpPr>
        <p:spPr>
          <a:xfrm>
            <a:off x="490331" y="1762538"/>
            <a:ext cx="10495722" cy="2031325"/>
          </a:xfrm>
          <a:prstGeom prst="rect">
            <a:avLst/>
          </a:prstGeom>
          <a:noFill/>
        </p:spPr>
        <p:txBody>
          <a:bodyPr wrap="square" rtlCol="0">
            <a:spAutoFit/>
          </a:bodyPr>
          <a:lstStyle/>
          <a:p>
            <a:r>
              <a:rPr lang="fr-FR" b="1" dirty="0">
                <a:effectLst>
                  <a:outerShdw blurRad="38100" dist="38100" dir="2700000" algn="tl">
                    <a:srgbClr val="000000">
                      <a:alpha val="43137"/>
                    </a:srgbClr>
                  </a:outerShdw>
                </a:effectLst>
              </a:rPr>
              <a:t>Circuits Vélo en France ( circuit n°, ancienne numérotation du site Bouger Nature en Bourgogne) :</a:t>
            </a:r>
          </a:p>
          <a:p>
            <a:endParaRPr lang="fr-FR" b="1" dirty="0">
              <a:effectLst>
                <a:outerShdw blurRad="38100" dist="38100" dir="2700000" algn="tl">
                  <a:srgbClr val="000000">
                    <a:alpha val="43137"/>
                  </a:srgbClr>
                </a:outerShdw>
              </a:effectLst>
            </a:endParaRPr>
          </a:p>
          <a:p>
            <a:r>
              <a:rPr lang="fr-FR" b="1" dirty="0">
                <a:effectLst>
                  <a:outerShdw blurRad="38100" dist="38100" dir="2700000" algn="tl">
                    <a:srgbClr val="000000">
                      <a:alpha val="43137"/>
                    </a:srgbClr>
                  </a:outerShdw>
                </a:effectLst>
                <a:hlinkClick r:id="rId2"/>
              </a:rPr>
              <a:t>La route du Crémant</a:t>
            </a:r>
            <a:r>
              <a:rPr lang="fr-FR" b="1" dirty="0">
                <a:effectLst>
                  <a:outerShdw blurRad="38100" dist="38100" dir="2700000" algn="tl">
                    <a:srgbClr val="000000">
                      <a:alpha val="43137"/>
                    </a:srgbClr>
                  </a:outerShdw>
                </a:effectLst>
              </a:rPr>
              <a:t>  (circuit 19) – </a:t>
            </a:r>
            <a:r>
              <a:rPr lang="fr-FR" b="1" dirty="0">
                <a:effectLst>
                  <a:outerShdw blurRad="38100" dist="38100" dir="2700000" algn="tl">
                    <a:srgbClr val="000000">
                      <a:alpha val="43137"/>
                    </a:srgbClr>
                  </a:outerShdw>
                </a:effectLst>
                <a:hlinkClick r:id="rId3"/>
              </a:rPr>
              <a:t>La forêt de Chatillon </a:t>
            </a:r>
            <a:r>
              <a:rPr lang="fr-FR" b="1" dirty="0">
                <a:effectLst>
                  <a:outerShdw blurRad="38100" dist="38100" dir="2700000" algn="tl">
                    <a:srgbClr val="000000">
                      <a:alpha val="43137"/>
                    </a:srgbClr>
                  </a:outerShdw>
                </a:effectLst>
              </a:rPr>
              <a:t>(circuit 20)  - </a:t>
            </a:r>
            <a:r>
              <a:rPr lang="fr-FR" b="1" dirty="0">
                <a:effectLst>
                  <a:outerShdw blurRad="38100" dist="38100" dir="2700000" algn="tl">
                    <a:srgbClr val="000000">
                      <a:alpha val="43137"/>
                    </a:srgbClr>
                  </a:outerShdw>
                </a:effectLst>
                <a:hlinkClick r:id="rId4"/>
              </a:rPr>
              <a:t>Circuit des hauts plateaux</a:t>
            </a:r>
            <a:r>
              <a:rPr lang="fr-FR" b="1" dirty="0">
                <a:effectLst>
                  <a:outerShdw blurRad="38100" dist="38100" dir="2700000" algn="tl">
                    <a:srgbClr val="000000">
                      <a:alpha val="43137"/>
                    </a:srgbClr>
                  </a:outerShdw>
                </a:effectLst>
              </a:rPr>
              <a:t>  (circuit 21)- </a:t>
            </a:r>
            <a:r>
              <a:rPr lang="fr-FR" b="1" dirty="0">
                <a:effectLst>
                  <a:outerShdw blurRad="38100" dist="38100" dir="2700000" algn="tl">
                    <a:srgbClr val="000000">
                      <a:alpha val="43137"/>
                    </a:srgbClr>
                  </a:outerShdw>
                </a:effectLst>
                <a:hlinkClick r:id="rId5"/>
              </a:rPr>
              <a:t>Circuit des crêtes </a:t>
            </a:r>
            <a:r>
              <a:rPr lang="fr-FR" b="1" dirty="0">
                <a:effectLst>
                  <a:outerShdw blurRad="38100" dist="38100" dir="2700000" algn="tl">
                    <a:srgbClr val="000000">
                      <a:alpha val="43137"/>
                    </a:srgbClr>
                  </a:outerShdw>
                </a:effectLst>
              </a:rPr>
              <a:t>(circuit 23) -  </a:t>
            </a:r>
            <a:r>
              <a:rPr lang="fr-FR" b="1" dirty="0">
                <a:effectLst>
                  <a:outerShdw blurRad="38100" dist="38100" dir="2700000" algn="tl">
                    <a:srgbClr val="000000">
                      <a:alpha val="43137"/>
                    </a:srgbClr>
                  </a:outerShdw>
                </a:effectLst>
                <a:hlinkClick r:id="rId6"/>
              </a:rPr>
              <a:t>Circuit du Pays </a:t>
            </a:r>
            <a:r>
              <a:rPr lang="fr-FR" b="1" dirty="0" err="1">
                <a:effectLst>
                  <a:outerShdw blurRad="38100" dist="38100" dir="2700000" algn="tl">
                    <a:srgbClr val="000000">
                      <a:alpha val="43137"/>
                    </a:srgbClr>
                  </a:outerShdw>
                </a:effectLst>
                <a:hlinkClick r:id="rId6"/>
              </a:rPr>
              <a:t>desTilles</a:t>
            </a:r>
            <a:r>
              <a:rPr lang="fr-FR" b="1" dirty="0">
                <a:effectLst>
                  <a:outerShdw blurRad="38100" dist="38100" dir="2700000" algn="tl">
                    <a:srgbClr val="000000">
                      <a:alpha val="43137"/>
                    </a:srgbClr>
                  </a:outerShdw>
                </a:effectLst>
                <a:hlinkClick r:id="rId6"/>
              </a:rPr>
              <a:t> </a:t>
            </a:r>
            <a:r>
              <a:rPr lang="fr-FR" b="1" dirty="0">
                <a:effectLst>
                  <a:outerShdw blurRad="38100" dist="38100" dir="2700000" algn="tl">
                    <a:srgbClr val="000000">
                      <a:alpha val="43137"/>
                    </a:srgbClr>
                  </a:outerShdw>
                </a:effectLst>
              </a:rPr>
              <a:t>(circuit 24) – </a:t>
            </a:r>
          </a:p>
          <a:p>
            <a:endParaRPr lang="fr-FR" b="1" dirty="0">
              <a:effectLst>
                <a:outerShdw blurRad="38100" dist="38100" dir="2700000" algn="tl">
                  <a:srgbClr val="000000">
                    <a:alpha val="43137"/>
                  </a:srgbClr>
                </a:outerShdw>
              </a:effectLst>
            </a:endParaRPr>
          </a:p>
          <a:p>
            <a:r>
              <a:rPr lang="fr-FR" b="1" dirty="0">
                <a:effectLst>
                  <a:outerShdw blurRad="38100" dist="38100" dir="2700000" algn="tl">
                    <a:srgbClr val="000000">
                      <a:alpha val="43137"/>
                    </a:srgbClr>
                  </a:outerShdw>
                </a:effectLst>
              </a:rPr>
              <a:t>Circuit VTT  non trouvé dans Vélo en France Parcours du bois des Tilles  </a:t>
            </a:r>
          </a:p>
          <a:p>
            <a:endParaRPr lang="fr-FR" b="1" dirty="0">
              <a:effectLst>
                <a:outerShdw blurRad="38100" dist="38100" dir="2700000" algn="tl">
                  <a:srgbClr val="000000">
                    <a:alpha val="43137"/>
                  </a:srgbClr>
                </a:outerShdw>
              </a:effectLst>
            </a:endParaRPr>
          </a:p>
        </p:txBody>
      </p:sp>
      <p:sp>
        <p:nvSpPr>
          <p:cNvPr id="4" name="ZoneTexte 3"/>
          <p:cNvSpPr txBox="1"/>
          <p:nvPr/>
        </p:nvSpPr>
        <p:spPr>
          <a:xfrm>
            <a:off x="490331" y="4174434"/>
            <a:ext cx="10734259" cy="1477328"/>
          </a:xfrm>
          <a:prstGeom prst="rect">
            <a:avLst/>
          </a:prstGeom>
          <a:noFill/>
        </p:spPr>
        <p:txBody>
          <a:bodyPr wrap="square" rtlCol="0">
            <a:spAutoFit/>
          </a:bodyPr>
          <a:lstStyle/>
          <a:p>
            <a:r>
              <a:rPr lang="fr-FR" b="1" dirty="0">
                <a:effectLst>
                  <a:outerShdw blurRad="38100" dist="38100" dir="2700000" algn="tl">
                    <a:srgbClr val="000000">
                      <a:alpha val="43137"/>
                    </a:srgbClr>
                  </a:outerShdw>
                </a:effectLst>
              </a:rPr>
              <a:t>Circuit référencé dans l’application mobile Balades en Bourgogne ( anciennement référencé sur le site Bouger Nature en Bourgogne) :</a:t>
            </a:r>
          </a:p>
          <a:p>
            <a:endParaRPr lang="fr-FR" b="1" dirty="0">
              <a:effectLst>
                <a:outerShdw blurRad="38100" dist="38100" dir="2700000" algn="tl">
                  <a:srgbClr val="000000">
                    <a:alpha val="43137"/>
                  </a:srgbClr>
                </a:outerShdw>
              </a:effectLst>
            </a:endParaRPr>
          </a:p>
          <a:p>
            <a:r>
              <a:rPr lang="fr-FR" b="1" dirty="0">
                <a:effectLst>
                  <a:outerShdw blurRad="38100" dist="38100" dir="2700000" algn="tl">
                    <a:srgbClr val="000000">
                      <a:alpha val="43137"/>
                    </a:srgbClr>
                  </a:outerShdw>
                </a:effectLst>
              </a:rPr>
              <a:t>Circuit VTT  Parcours du bois des Tilles  </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4462" y="265042"/>
            <a:ext cx="10163907" cy="1232453"/>
          </a:xfrm>
        </p:spPr>
        <p:txBody>
          <a:bodyPr>
            <a:normAutofit/>
          </a:bodyPr>
          <a:lstStyle/>
          <a:p>
            <a:pPr algn="l"/>
            <a:r>
              <a:rPr lang="fr-FR" sz="3600" b="1" dirty="0"/>
              <a:t>Enquête sur une pratique du cyclotourisme </a:t>
            </a:r>
            <a:br>
              <a:rPr lang="fr-FR" sz="3600" b="1" dirty="0"/>
            </a:br>
            <a:r>
              <a:rPr lang="fr-FR" sz="3600" b="1" dirty="0"/>
              <a:t>dans le Parc National de Forêts </a:t>
            </a:r>
            <a:endParaRPr lang="fr-FR" dirty="0"/>
          </a:p>
        </p:txBody>
      </p:sp>
      <p:pic>
        <p:nvPicPr>
          <p:cNvPr id="9" name="Image 8"/>
          <p:cNvPicPr>
            <a:picLocks noChangeAspect="1"/>
          </p:cNvPicPr>
          <p:nvPr/>
        </p:nvPicPr>
        <p:blipFill>
          <a:blip r:embed="rId2"/>
          <a:stretch>
            <a:fillRect/>
          </a:stretch>
        </p:blipFill>
        <p:spPr>
          <a:xfrm>
            <a:off x="8338038" y="265042"/>
            <a:ext cx="3619500" cy="6356107"/>
          </a:xfrm>
          <a:prstGeom prst="rect">
            <a:avLst/>
          </a:prstGeom>
        </p:spPr>
      </p:pic>
      <p:sp>
        <p:nvSpPr>
          <p:cNvPr id="11" name="ZoneTexte 10"/>
          <p:cNvSpPr txBox="1"/>
          <p:nvPr/>
        </p:nvSpPr>
        <p:spPr>
          <a:xfrm>
            <a:off x="445478" y="1910862"/>
            <a:ext cx="7420708" cy="1754326"/>
          </a:xfrm>
          <a:prstGeom prst="rect">
            <a:avLst/>
          </a:prstGeom>
          <a:noFill/>
        </p:spPr>
        <p:txBody>
          <a:bodyPr wrap="square" rtlCol="0">
            <a:spAutoFit/>
          </a:bodyPr>
          <a:lstStyle/>
          <a:p>
            <a:r>
              <a:rPr lang="fr-FR" dirty="0">
                <a:effectLst/>
                <a:latin typeface="Calibri" panose="020F0502020204030204" pitchFamily="34" charset="0"/>
                <a:cs typeface="Times New Roman" panose="02020603050405020304" pitchFamily="18" charset="0"/>
              </a:rPr>
              <a:t>Les 5 circuits 19, 20, 21, 23, 24 ont été parcourus ou approchés par 4 des répondants des clubs suivants qui sont en quelque sorte de facto </a:t>
            </a:r>
            <a:r>
              <a:rPr lang="fr-FR" dirty="0">
                <a:solidFill>
                  <a:srgbClr val="FF0000"/>
                </a:solidFill>
                <a:effectLst/>
                <a:latin typeface="Calibri" panose="020F0502020204030204" pitchFamily="34" charset="0"/>
                <a:cs typeface="Times New Roman" panose="02020603050405020304" pitchFamily="18" charset="0"/>
              </a:rPr>
              <a:t>nos ambassadeurs vélo sur le territoire du parc</a:t>
            </a:r>
            <a:r>
              <a:rPr lang="fr-FR" dirty="0">
                <a:effectLst/>
                <a:latin typeface="Calibri" panose="020F0502020204030204" pitchFamily="34" charset="0"/>
                <a:cs typeface="Times New Roman" panose="02020603050405020304" pitchFamily="18" charset="0"/>
              </a:rPr>
              <a:t>.</a:t>
            </a:r>
          </a:p>
          <a:p>
            <a:endParaRPr lang="fr-FR" dirty="0">
              <a:latin typeface="Calibri" panose="020F0502020204030204" pitchFamily="34" charset="0"/>
              <a:cs typeface="Times New Roman" panose="02020603050405020304" pitchFamily="18" charset="0"/>
            </a:endParaRPr>
          </a:p>
          <a:p>
            <a:endParaRPr lang="fr-FR" dirty="0">
              <a:effectLst/>
              <a:latin typeface="Calibri" panose="020F0502020204030204" pitchFamily="34" charset="0"/>
              <a:cs typeface="Times New Roman" panose="02020603050405020304" pitchFamily="18" charset="0"/>
            </a:endParaRPr>
          </a:p>
          <a:p>
            <a:endParaRPr lang="fr-FR" dirty="0"/>
          </a:p>
        </p:txBody>
      </p:sp>
      <p:graphicFrame>
        <p:nvGraphicFramePr>
          <p:cNvPr id="12" name="Tableau 11"/>
          <p:cNvGraphicFramePr>
            <a:graphicFrameLocks noGrp="1"/>
          </p:cNvGraphicFramePr>
          <p:nvPr/>
        </p:nvGraphicFramePr>
        <p:xfrm>
          <a:off x="1608260" y="2921348"/>
          <a:ext cx="4895850" cy="1487680"/>
        </p:xfrm>
        <a:graphic>
          <a:graphicData uri="http://schemas.openxmlformats.org/drawingml/2006/table">
            <a:tbl>
              <a:tblPr>
                <a:tableStyleId>{5C22544A-7EE6-4342-B048-85BDC9FD1C3A}</a:tableStyleId>
              </a:tblPr>
              <a:tblGrid>
                <a:gridCol w="4895850">
                  <a:extLst>
                    <a:ext uri="{9D8B030D-6E8A-4147-A177-3AD203B41FA5}">
                      <a16:colId xmlns:a16="http://schemas.microsoft.com/office/drawing/2014/main" val="20000"/>
                    </a:ext>
                  </a:extLst>
                </a:gridCol>
              </a:tblGrid>
              <a:tr h="0">
                <a:tc>
                  <a:txBody>
                    <a:bodyPr/>
                    <a:lstStyle/>
                    <a:p>
                      <a:pPr>
                        <a:lnSpc>
                          <a:spcPct val="107000"/>
                        </a:lnSpc>
                      </a:pPr>
                      <a:r>
                        <a:rPr lang="fr-FR" dirty="0">
                          <a:effectLst/>
                        </a:rPr>
                        <a:t>AMICALE DIAGONALISTES DE FRANCE</a:t>
                      </a:r>
                      <a:endParaRPr lang="fr-FR" dirty="0">
                        <a:effectLst/>
                        <a:latin typeface="Calibri" panose="020F0502020204030204" pitchFamily="34" charset="0"/>
                        <a:cs typeface="Times New Roman" panose="02020603050405020304" pitchFamily="18" charset="0"/>
                      </a:endParaRPr>
                    </a:p>
                  </a:txBody>
                  <a:tcPr anchor="b"/>
                </a:tc>
                <a:extLst>
                  <a:ext uri="{0D108BD9-81ED-4DB2-BD59-A6C34878D82A}">
                    <a16:rowId xmlns:a16="http://schemas.microsoft.com/office/drawing/2014/main" val="10000"/>
                  </a:ext>
                </a:extLst>
              </a:tr>
              <a:tr h="0">
                <a:tc>
                  <a:txBody>
                    <a:bodyPr/>
                    <a:lstStyle/>
                    <a:p>
                      <a:pPr>
                        <a:lnSpc>
                          <a:spcPct val="107000"/>
                        </a:lnSpc>
                      </a:pPr>
                      <a:r>
                        <a:rPr lang="fr-FR" dirty="0">
                          <a:effectLst/>
                        </a:rPr>
                        <a:t>DIJON -CHANTALISTES sport culture</a:t>
                      </a:r>
                      <a:endParaRPr lang="fr-FR" dirty="0">
                        <a:effectLst/>
                        <a:latin typeface="Calibri" panose="020F0502020204030204" pitchFamily="34" charset="0"/>
                        <a:cs typeface="Times New Roman" panose="02020603050405020304" pitchFamily="18" charset="0"/>
                      </a:endParaRPr>
                    </a:p>
                  </a:txBody>
                  <a:tcPr anchor="b"/>
                </a:tc>
                <a:extLst>
                  <a:ext uri="{0D108BD9-81ED-4DB2-BD59-A6C34878D82A}">
                    <a16:rowId xmlns:a16="http://schemas.microsoft.com/office/drawing/2014/main" val="10001"/>
                  </a:ext>
                </a:extLst>
              </a:tr>
              <a:tr h="0">
                <a:tc>
                  <a:txBody>
                    <a:bodyPr/>
                    <a:lstStyle/>
                    <a:p>
                      <a:pPr>
                        <a:lnSpc>
                          <a:spcPct val="107000"/>
                        </a:lnSpc>
                      </a:pPr>
                      <a:r>
                        <a:rPr lang="fr-FR" dirty="0">
                          <a:effectLst/>
                        </a:rPr>
                        <a:t>MEMBRES INDIVIDUELS COTE D'OR</a:t>
                      </a:r>
                      <a:endParaRPr lang="fr-FR" dirty="0">
                        <a:effectLst/>
                        <a:latin typeface="Calibri" panose="020F0502020204030204" pitchFamily="34" charset="0"/>
                        <a:cs typeface="Times New Roman" panose="02020603050405020304" pitchFamily="18" charset="0"/>
                      </a:endParaRPr>
                    </a:p>
                  </a:txBody>
                  <a:tcPr anchor="b"/>
                </a:tc>
                <a:extLst>
                  <a:ext uri="{0D108BD9-81ED-4DB2-BD59-A6C34878D82A}">
                    <a16:rowId xmlns:a16="http://schemas.microsoft.com/office/drawing/2014/main" val="10002"/>
                  </a:ext>
                </a:extLst>
              </a:tr>
              <a:tr h="0">
                <a:tc>
                  <a:txBody>
                    <a:bodyPr/>
                    <a:lstStyle/>
                    <a:p>
                      <a:pPr>
                        <a:lnSpc>
                          <a:spcPct val="107000"/>
                        </a:lnSpc>
                      </a:pPr>
                      <a:r>
                        <a:rPr lang="fr-FR" dirty="0">
                          <a:effectLst/>
                        </a:rPr>
                        <a:t>MONTBARD - Cyclos randonneurs montbardois</a:t>
                      </a:r>
                      <a:endParaRPr lang="fr-FR" dirty="0">
                        <a:effectLst/>
                        <a:latin typeface="Calibri" panose="020F0502020204030204" pitchFamily="34" charset="0"/>
                        <a:cs typeface="Times New Roman" panose="02020603050405020304" pitchFamily="18" charset="0"/>
                      </a:endParaRPr>
                    </a:p>
                  </a:txBody>
                  <a:tcPr anchor="b"/>
                </a:tc>
                <a:extLst>
                  <a:ext uri="{0D108BD9-81ED-4DB2-BD59-A6C34878D82A}">
                    <a16:rowId xmlns:a16="http://schemas.microsoft.com/office/drawing/2014/main" val="10003"/>
                  </a:ext>
                </a:extLst>
              </a:tr>
            </a:tbl>
          </a:graphicData>
        </a:graphic>
      </p:graphicFrame>
      <p:sp>
        <p:nvSpPr>
          <p:cNvPr id="14" name="ZoneTexte 13"/>
          <p:cNvSpPr txBox="1"/>
          <p:nvPr/>
        </p:nvSpPr>
        <p:spPr>
          <a:xfrm>
            <a:off x="492370" y="4561633"/>
            <a:ext cx="7326923" cy="2031325"/>
          </a:xfrm>
          <a:prstGeom prst="rect">
            <a:avLst/>
          </a:prstGeom>
          <a:noFill/>
        </p:spPr>
        <p:txBody>
          <a:bodyPr wrap="square" rtlCol="0">
            <a:spAutoFit/>
          </a:bodyPr>
          <a:lstStyle/>
          <a:p>
            <a:r>
              <a:rPr lang="fr-FR" dirty="0">
                <a:effectLst/>
                <a:latin typeface="Calibri" panose="020F0502020204030204" pitchFamily="34" charset="0"/>
                <a:cs typeface="Times New Roman" panose="02020603050405020304" pitchFamily="18" charset="0"/>
              </a:rPr>
              <a:t>Seulement 2 d’entre eux ont consulté le site bouger nature en Bourgogne.</a:t>
            </a:r>
          </a:p>
          <a:p>
            <a:r>
              <a:rPr lang="fr-FR" dirty="0">
                <a:latin typeface="Calibri" panose="020F0502020204030204" pitchFamily="34" charset="0"/>
                <a:cs typeface="Times New Roman" panose="02020603050405020304" pitchFamily="18" charset="0"/>
              </a:rPr>
              <a:t>A noter que ce site n’existe plus depuis Juin 2021. Il a été remplacé par une application mobile Balades en Bourgogne Côte d’Or.</a:t>
            </a:r>
          </a:p>
          <a:p>
            <a:r>
              <a:rPr lang="fr-FR" dirty="0">
                <a:solidFill>
                  <a:srgbClr val="FF0000"/>
                </a:solidFill>
                <a:effectLst/>
                <a:latin typeface="Calibri" panose="020F0502020204030204" pitchFamily="34" charset="0"/>
                <a:cs typeface="Times New Roman" panose="02020603050405020304" pitchFamily="18" charset="0"/>
              </a:rPr>
              <a:t>Nous allons référencer ces circuits sur le site https://veloenfrance.fr/circuits</a:t>
            </a:r>
          </a:p>
          <a:p>
            <a:r>
              <a:rPr lang="fr-FR" dirty="0">
                <a:solidFill>
                  <a:srgbClr val="FF0000"/>
                </a:solidFill>
              </a:rPr>
              <a:t>Sous réserve qu’ils ne le soient pas déjà</a:t>
            </a:r>
            <a:r>
              <a:rPr lang="fr-FR" dirty="0"/>
              <a:t>.</a:t>
            </a:r>
          </a:p>
          <a:p>
            <a:r>
              <a:rPr lang="fr-FR" dirty="0"/>
              <a:t>Pour les circuits, voir page </a:t>
            </a:r>
          </a:p>
          <a:p>
            <a:r>
              <a:rPr lang="fr-FR" dirty="0" err="1"/>
              <a:t>Codep</a:t>
            </a:r>
            <a:r>
              <a:rPr lang="fr-FR" dirty="0"/>
              <a:t>  https://www.ffvelo-codep21.fr/circuitsencotedor.html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4558" y="178909"/>
            <a:ext cx="6599582" cy="728869"/>
          </a:xfrm>
        </p:spPr>
        <p:txBody>
          <a:bodyPr>
            <a:normAutofit fontScale="90000"/>
          </a:bodyPr>
          <a:lstStyle/>
          <a:p>
            <a:pPr algn="l"/>
            <a:r>
              <a:rPr lang="fr-FR" sz="2400" b="1" dirty="0"/>
              <a:t>Enquête sur une pratique du cyclotourisme dans le Parc National de Forêts </a:t>
            </a:r>
            <a:endParaRPr lang="fr-FR" sz="2400" dirty="0"/>
          </a:p>
        </p:txBody>
      </p:sp>
      <p:sp>
        <p:nvSpPr>
          <p:cNvPr id="3" name="ZoneTexte 2"/>
          <p:cNvSpPr txBox="1"/>
          <p:nvPr/>
        </p:nvSpPr>
        <p:spPr>
          <a:xfrm>
            <a:off x="344558" y="1816567"/>
            <a:ext cx="7050157" cy="5109091"/>
          </a:xfrm>
          <a:prstGeom prst="rect">
            <a:avLst/>
          </a:prstGeom>
          <a:noFill/>
        </p:spPr>
        <p:txBody>
          <a:bodyPr wrap="square" rtlCol="0">
            <a:spAutoFit/>
          </a:bodyPr>
          <a:lstStyle/>
          <a:p>
            <a:r>
              <a:rPr lang="fr-FR" sz="1400" dirty="0"/>
              <a:t>Les  2/3  des participations attribuées à Chatillon ont pour origine les clubs de Chatillon (6), Montbard (5), </a:t>
            </a:r>
            <a:r>
              <a:rPr lang="fr-FR" sz="1400" dirty="0" err="1"/>
              <a:t>Venarey</a:t>
            </a:r>
            <a:r>
              <a:rPr lang="fr-FR" sz="1400" dirty="0"/>
              <a:t> (4) + Pouilly (1) et </a:t>
            </a:r>
            <a:r>
              <a:rPr lang="fr-FR" sz="1400" dirty="0" err="1"/>
              <a:t>Arnay</a:t>
            </a:r>
            <a:r>
              <a:rPr lang="fr-FR" sz="1400" dirty="0"/>
              <a:t> (1). L’autre tiers provient de clubs de  l’agglomération dijonnaise.</a:t>
            </a:r>
          </a:p>
          <a:p>
            <a:r>
              <a:rPr lang="fr-FR" sz="1400" dirty="0"/>
              <a:t>La moitié des participations attribuées à Montbard ont pour origine les clubs de Montbard (5), </a:t>
            </a:r>
            <a:r>
              <a:rPr lang="fr-FR" sz="1400" dirty="0" err="1"/>
              <a:t>Venarey</a:t>
            </a:r>
            <a:r>
              <a:rPr lang="fr-FR" sz="1400" dirty="0"/>
              <a:t> (5), Chatillon (2).  Complété des participations des autres clubs situés  à l’Ouest  du département, Pouilly  (4), Semur (1) et </a:t>
            </a:r>
            <a:r>
              <a:rPr lang="fr-FR" sz="1400" dirty="0" err="1"/>
              <a:t>Arnay</a:t>
            </a:r>
            <a:r>
              <a:rPr lang="fr-FR" sz="1400" dirty="0"/>
              <a:t> (1), ce niveau de regroupement géographique est porté à ¾  du total des participations.</a:t>
            </a:r>
          </a:p>
          <a:p>
            <a:r>
              <a:rPr lang="fr-FR" sz="1400" dirty="0"/>
              <a:t>L’autre quart est composé de participations de clubs de l’agglomération dijonnaise (5) et Beaune (1).</a:t>
            </a:r>
          </a:p>
          <a:p>
            <a:r>
              <a:rPr lang="fr-FR" sz="1400" dirty="0"/>
              <a:t>Les 17 participations attribuées  à Selongey, proviennent pour ¼  d’Is (3) Selongey (1) et pour ¾ de clubs de l’agglomération dijonnaise (Randonneurs dijonnais :5, </a:t>
            </a:r>
            <a:r>
              <a:rPr lang="fr-FR" sz="1400" dirty="0" err="1"/>
              <a:t>Chantalistes</a:t>
            </a:r>
            <a:r>
              <a:rPr lang="fr-FR" sz="1400" dirty="0"/>
              <a:t> : 3…</a:t>
            </a:r>
            <a:r>
              <a:rPr lang="fr-FR" sz="1400" dirty="0" err="1"/>
              <a:t>etc</a:t>
            </a:r>
            <a:r>
              <a:rPr lang="fr-FR" sz="1400" dirty="0"/>
              <a:t>). Nb : une participation déclarée du club de Saint Usage).</a:t>
            </a:r>
          </a:p>
          <a:p>
            <a:endParaRPr lang="fr-FR" sz="1400" dirty="0">
              <a:solidFill>
                <a:srgbClr val="FF0000"/>
              </a:solidFill>
            </a:endParaRPr>
          </a:p>
          <a:p>
            <a:r>
              <a:rPr lang="fr-FR" dirty="0">
                <a:solidFill>
                  <a:srgbClr val="FF0000"/>
                </a:solidFill>
              </a:rPr>
              <a:t>Les flux de participations  issus de l’agglomération dijonnaise ont tendance à se positionner à l’est de la ligne de partage des eaux Atlantique Méditerranée.</a:t>
            </a:r>
          </a:p>
          <a:p>
            <a:r>
              <a:rPr lang="fr-FR" dirty="0">
                <a:solidFill>
                  <a:srgbClr val="FF0000"/>
                </a:solidFill>
              </a:rPr>
              <a:t>On observe une tendance à la réciprocité et la solidarité entre clubs de l’Ouest  dans les flux de participations. Quand on organise un évènement à Chatillon, on peut compter sur les clubs voisins et réciproquement.</a:t>
            </a:r>
          </a:p>
          <a:p>
            <a:endParaRPr lang="fr-FR" dirty="0"/>
          </a:p>
          <a:p>
            <a:endParaRPr lang="fr-FR" dirty="0"/>
          </a:p>
        </p:txBody>
      </p:sp>
      <p:pic>
        <p:nvPicPr>
          <p:cNvPr id="4" name="Image 3"/>
          <p:cNvPicPr>
            <a:picLocks noChangeAspect="1"/>
          </p:cNvPicPr>
          <p:nvPr/>
        </p:nvPicPr>
        <p:blipFill>
          <a:blip r:embed="rId2"/>
          <a:stretch>
            <a:fillRect/>
          </a:stretch>
        </p:blipFill>
        <p:spPr>
          <a:xfrm>
            <a:off x="7841209" y="178909"/>
            <a:ext cx="3619500" cy="5884985"/>
          </a:xfrm>
          <a:prstGeom prst="rect">
            <a:avLst/>
          </a:prstGeom>
        </p:spPr>
      </p:pic>
      <p:sp>
        <p:nvSpPr>
          <p:cNvPr id="5" name="ZoneTexte 4"/>
          <p:cNvSpPr txBox="1"/>
          <p:nvPr/>
        </p:nvSpPr>
        <p:spPr>
          <a:xfrm>
            <a:off x="344558" y="1026403"/>
            <a:ext cx="6599582" cy="923330"/>
          </a:xfrm>
          <a:prstGeom prst="rect">
            <a:avLst/>
          </a:prstGeom>
          <a:noFill/>
        </p:spPr>
        <p:txBody>
          <a:bodyPr wrap="square" rtlCol="0">
            <a:spAutoFit/>
          </a:bodyPr>
          <a:lstStyle/>
          <a:p>
            <a:r>
              <a:rPr lang="fr-FR" b="1" dirty="0"/>
              <a:t>14 ) Avez-vous participé en 2017, 2018, 2019 à des brevets fédéraux ou des randonnées route ou </a:t>
            </a:r>
            <a:r>
              <a:rPr lang="fr-FR" b="1" dirty="0" err="1"/>
              <a:t>gravel</a:t>
            </a:r>
            <a:r>
              <a:rPr lang="fr-FR" b="1" dirty="0"/>
              <a:t> organisées par des clubs au départ des localités suivantes ?</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4558" y="178909"/>
            <a:ext cx="6599582" cy="728869"/>
          </a:xfrm>
        </p:spPr>
        <p:txBody>
          <a:bodyPr>
            <a:normAutofit fontScale="90000"/>
          </a:bodyPr>
          <a:lstStyle/>
          <a:p>
            <a:pPr algn="l"/>
            <a:r>
              <a:rPr lang="fr-FR" sz="2400" b="1" dirty="0"/>
              <a:t>Enquête sur une pratique du cyclotourisme dans le Parc National de Forêts </a:t>
            </a:r>
            <a:endParaRPr lang="fr-FR" sz="2400" dirty="0"/>
          </a:p>
        </p:txBody>
      </p:sp>
      <p:sp>
        <p:nvSpPr>
          <p:cNvPr id="3" name="ZoneTexte 2"/>
          <p:cNvSpPr txBox="1"/>
          <p:nvPr/>
        </p:nvSpPr>
        <p:spPr>
          <a:xfrm>
            <a:off x="344558" y="1440448"/>
            <a:ext cx="7050157" cy="4524315"/>
          </a:xfrm>
          <a:prstGeom prst="rect">
            <a:avLst/>
          </a:prstGeom>
          <a:noFill/>
        </p:spPr>
        <p:txBody>
          <a:bodyPr wrap="square" rtlCol="0">
            <a:spAutoFit/>
          </a:bodyPr>
          <a:lstStyle/>
          <a:p>
            <a:r>
              <a:rPr lang="fr-FR" dirty="0"/>
              <a:t>La moitié des répondants (95)  se sont rendus au moins une fois en vélo sur une des 3 localités labelisées </a:t>
            </a:r>
            <a:r>
              <a:rPr lang="fr-FR" dirty="0">
                <a:hlinkClick r:id="rId2"/>
              </a:rPr>
              <a:t>BPF</a:t>
            </a:r>
            <a:r>
              <a:rPr lang="fr-FR" dirty="0"/>
              <a:t>)</a:t>
            </a:r>
          </a:p>
          <a:p>
            <a:r>
              <a:rPr lang="fr-FR" dirty="0"/>
              <a:t>22 cyclos  de 12 clubs, soit 12%  des licenciés répondants à l’enquête, se sont rendus  au moins  une fois à vélo sur les 3 localités.</a:t>
            </a:r>
          </a:p>
          <a:p>
            <a:r>
              <a:rPr lang="fr-FR" dirty="0"/>
              <a:t>Randonneurs Dijonnais  3</a:t>
            </a:r>
          </a:p>
          <a:p>
            <a:r>
              <a:rPr lang="fr-FR" dirty="0" err="1"/>
              <a:t>Chantalistes</a:t>
            </a:r>
            <a:r>
              <a:rPr lang="fr-FR" dirty="0"/>
              <a:t>                      4</a:t>
            </a:r>
          </a:p>
          <a:p>
            <a:r>
              <a:rPr lang="fr-FR" dirty="0"/>
              <a:t>Chevigny		         2</a:t>
            </a:r>
          </a:p>
          <a:p>
            <a:r>
              <a:rPr lang="fr-FR" dirty="0" err="1"/>
              <a:t>Venarey</a:t>
            </a:r>
            <a:r>
              <a:rPr lang="fr-FR" dirty="0"/>
              <a:t>                             3</a:t>
            </a:r>
          </a:p>
          <a:p>
            <a:r>
              <a:rPr lang="fr-FR" dirty="0"/>
              <a:t>Montbard                          2</a:t>
            </a:r>
          </a:p>
          <a:p>
            <a:r>
              <a:rPr lang="fr-FR" dirty="0"/>
              <a:t>Cyclos Potes	         2</a:t>
            </a:r>
          </a:p>
          <a:p>
            <a:r>
              <a:rPr lang="fr-FR" dirty="0"/>
              <a:t>Membres individuels, Is sur Tille, Quetigny, Amicale des </a:t>
            </a:r>
            <a:r>
              <a:rPr lang="fr-FR" dirty="0" err="1"/>
              <a:t>Diagonalistes</a:t>
            </a:r>
            <a:r>
              <a:rPr lang="fr-FR" dirty="0"/>
              <a:t>, Chatillon, Villers les Pots                       </a:t>
            </a:r>
          </a:p>
          <a:p>
            <a:endParaRPr lang="fr-FR" b="1" dirty="0">
              <a:solidFill>
                <a:srgbClr val="FF0000"/>
              </a:solidFill>
            </a:endParaRPr>
          </a:p>
          <a:p>
            <a:r>
              <a:rPr lang="fr-FR" b="1" dirty="0">
                <a:solidFill>
                  <a:srgbClr val="FF0000"/>
                </a:solidFill>
              </a:rPr>
              <a:t>Parmi ces 22 probables experts en </a:t>
            </a:r>
            <a:r>
              <a:rPr lang="fr-FR" b="1" dirty="0">
                <a:solidFill>
                  <a:srgbClr val="FF0000"/>
                </a:solidFill>
                <a:hlinkClick r:id="rId2"/>
              </a:rPr>
              <a:t>BPF</a:t>
            </a:r>
            <a:r>
              <a:rPr lang="fr-FR" b="1" dirty="0">
                <a:solidFill>
                  <a:srgbClr val="FF0000"/>
                </a:solidFill>
              </a:rPr>
              <a:t>, seuls 2 déclarent ne pas connaître le Parc National de Forêts. ( Il y aurait donc peu de monsieur Jourdain du PNF  chez les experts en </a:t>
            </a:r>
            <a:r>
              <a:rPr lang="fr-FR" b="1" dirty="0">
                <a:solidFill>
                  <a:srgbClr val="FF0000"/>
                </a:solidFill>
                <a:hlinkClick r:id="rId2"/>
              </a:rPr>
              <a:t>BPF</a:t>
            </a:r>
            <a:r>
              <a:rPr lang="fr-FR" b="1" dirty="0">
                <a:solidFill>
                  <a:srgbClr val="FF0000"/>
                </a:solidFill>
              </a:rPr>
              <a:t>)</a:t>
            </a:r>
          </a:p>
        </p:txBody>
      </p:sp>
      <p:pic>
        <p:nvPicPr>
          <p:cNvPr id="6" name="Image 5"/>
          <p:cNvPicPr>
            <a:picLocks noChangeAspect="1"/>
          </p:cNvPicPr>
          <p:nvPr/>
        </p:nvPicPr>
        <p:blipFill>
          <a:blip r:embed="rId3"/>
          <a:stretch>
            <a:fillRect/>
          </a:stretch>
        </p:blipFill>
        <p:spPr>
          <a:xfrm>
            <a:off x="7811010" y="359162"/>
            <a:ext cx="3619500" cy="588498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03513" y="265042"/>
            <a:ext cx="8984974" cy="1232453"/>
          </a:xfrm>
        </p:spPr>
        <p:txBody>
          <a:bodyPr>
            <a:normAutofit/>
          </a:bodyPr>
          <a:lstStyle/>
          <a:p>
            <a:r>
              <a:rPr lang="fr-FR" sz="3600" b="1" dirty="0"/>
              <a:t>Enquête sur une pratique du cyclotourisme dans le Parc National de Forêts </a:t>
            </a:r>
            <a:endParaRPr lang="fr-FR" dirty="0"/>
          </a:p>
        </p:txBody>
      </p:sp>
      <p:sp>
        <p:nvSpPr>
          <p:cNvPr id="7" name="ZoneTexte 6"/>
          <p:cNvSpPr txBox="1"/>
          <p:nvPr/>
        </p:nvSpPr>
        <p:spPr>
          <a:xfrm>
            <a:off x="781878" y="2040835"/>
            <a:ext cx="10853531" cy="646331"/>
          </a:xfrm>
          <a:prstGeom prst="rect">
            <a:avLst/>
          </a:prstGeom>
          <a:noFill/>
        </p:spPr>
        <p:txBody>
          <a:bodyPr wrap="square" rtlCol="0">
            <a:spAutoFit/>
          </a:bodyPr>
          <a:lstStyle/>
          <a:p>
            <a:r>
              <a:rPr lang="fr-FR" dirty="0">
                <a:effectLst/>
                <a:latin typeface="Calibri" panose="020F0502020204030204" pitchFamily="34" charset="0"/>
                <a:cs typeface="Times New Roman" panose="02020603050405020304" pitchFamily="18" charset="0"/>
              </a:rPr>
              <a:t>1 ) De quel club êtes-vous ou êtes-vous membre individuel FFCT ? Si vous ne souhaitez pas donner cette information utilisez l'option "Ne souhaite pas répondre" en fin de liste des clubs.</a:t>
            </a:r>
            <a:endParaRPr lang="fr-FR" dirty="0"/>
          </a:p>
        </p:txBody>
      </p:sp>
      <p:sp>
        <p:nvSpPr>
          <p:cNvPr id="8" name="ZoneTexte 7"/>
          <p:cNvSpPr txBox="1"/>
          <p:nvPr/>
        </p:nvSpPr>
        <p:spPr>
          <a:xfrm>
            <a:off x="927652" y="3154016"/>
            <a:ext cx="10336696" cy="1857368"/>
          </a:xfrm>
          <a:prstGeom prst="rect">
            <a:avLst/>
          </a:prstGeom>
          <a:noFill/>
        </p:spPr>
        <p:txBody>
          <a:bodyPr wrap="square" rtlCol="0">
            <a:spAutoFit/>
          </a:bodyPr>
          <a:lstStyle/>
          <a:p>
            <a:pPr>
              <a:lnSpc>
                <a:spcPct val="107000"/>
              </a:lnSpc>
            </a:pPr>
            <a:r>
              <a:rPr lang="fr-FR" dirty="0">
                <a:effectLst/>
                <a:latin typeface="Calibri" panose="020F0502020204030204" pitchFamily="34" charset="0"/>
                <a:cs typeface="Times New Roman" panose="02020603050405020304" pitchFamily="18" charset="0"/>
              </a:rPr>
              <a:t>186 répondants à l’enquête répartis sur au moins 34 clubs  ( 4 n’ont pas souhaité donné le nom de leur club).</a:t>
            </a:r>
          </a:p>
          <a:p>
            <a:pPr>
              <a:lnSpc>
                <a:spcPct val="107000"/>
              </a:lnSpc>
            </a:pPr>
            <a:r>
              <a:rPr lang="fr-FR" dirty="0">
                <a:effectLst/>
                <a:latin typeface="Calibri" panose="020F0502020204030204" pitchFamily="34" charset="0"/>
                <a:cs typeface="Times New Roman" panose="02020603050405020304" pitchFamily="18" charset="0"/>
              </a:rPr>
              <a:t>Les volumes de réponse les plus élevés ont été dénombrés pour : </a:t>
            </a:r>
          </a:p>
          <a:p>
            <a:pPr marL="342900" lvl="0" indent="-342900">
              <a:lnSpc>
                <a:spcPct val="107000"/>
              </a:lnSpc>
              <a:buFont typeface="Calibri" panose="020F0502020204030204" pitchFamily="34" charset="0"/>
              <a:buChar char="-"/>
            </a:pPr>
            <a:r>
              <a:rPr lang="fr-FR" dirty="0">
                <a:effectLst/>
                <a:latin typeface="Calibri" panose="020F0502020204030204" pitchFamily="34" charset="0"/>
                <a:cs typeface="Times New Roman" panose="02020603050405020304" pitchFamily="18" charset="0"/>
              </a:rPr>
              <a:t>Randonneurs Dijonnais  21</a:t>
            </a:r>
          </a:p>
          <a:p>
            <a:pPr marL="342900" lvl="0" indent="-342900">
              <a:lnSpc>
                <a:spcPct val="107000"/>
              </a:lnSpc>
              <a:buFont typeface="Calibri" panose="020F0502020204030204" pitchFamily="34" charset="0"/>
              <a:buChar char="-"/>
            </a:pPr>
            <a:r>
              <a:rPr lang="fr-FR" dirty="0">
                <a:effectLst/>
                <a:latin typeface="Calibri" panose="020F0502020204030204" pitchFamily="34" charset="0"/>
                <a:cs typeface="Times New Roman" panose="02020603050405020304" pitchFamily="18" charset="0"/>
              </a:rPr>
              <a:t>Marsannay la côte          17</a:t>
            </a:r>
          </a:p>
          <a:p>
            <a:pPr marL="342900" lvl="0" indent="-342900">
              <a:lnSpc>
                <a:spcPct val="107000"/>
              </a:lnSpc>
              <a:buFont typeface="Calibri" panose="020F0502020204030204" pitchFamily="34" charset="0"/>
              <a:buChar char="-"/>
            </a:pPr>
            <a:r>
              <a:rPr lang="fr-FR" dirty="0">
                <a:latin typeface="Calibri" panose="020F0502020204030204" pitchFamily="34" charset="0"/>
                <a:cs typeface="Times New Roman" panose="02020603050405020304" pitchFamily="18" charset="0"/>
              </a:rPr>
              <a:t>Chevigny Saint Sauveur  13</a:t>
            </a:r>
          </a:p>
          <a:p>
            <a:pPr marL="342900" lvl="0" indent="-342900">
              <a:lnSpc>
                <a:spcPct val="107000"/>
              </a:lnSpc>
              <a:buFont typeface="Calibri" panose="020F0502020204030204" pitchFamily="34" charset="0"/>
              <a:buChar char="-"/>
            </a:pPr>
            <a:r>
              <a:rPr lang="fr-FR" dirty="0">
                <a:latin typeface="Calibri" panose="020F0502020204030204" pitchFamily="34" charset="0"/>
                <a:cs typeface="Times New Roman" panose="02020603050405020304" pitchFamily="18" charset="0"/>
              </a:rPr>
              <a:t>Genlis                                11</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4558" y="178909"/>
            <a:ext cx="6599582" cy="728869"/>
          </a:xfrm>
        </p:spPr>
        <p:txBody>
          <a:bodyPr>
            <a:normAutofit fontScale="90000"/>
          </a:bodyPr>
          <a:lstStyle/>
          <a:p>
            <a:pPr algn="l"/>
            <a:r>
              <a:rPr lang="fr-FR" sz="2400" b="1" dirty="0"/>
              <a:t>Enquête sur une pratique du cyclotourisme dans le Parc National de Forêts </a:t>
            </a:r>
            <a:endParaRPr lang="fr-FR" sz="2400" dirty="0"/>
          </a:p>
        </p:txBody>
      </p:sp>
      <p:sp>
        <p:nvSpPr>
          <p:cNvPr id="3" name="ZoneTexte 2"/>
          <p:cNvSpPr txBox="1"/>
          <p:nvPr/>
        </p:nvSpPr>
        <p:spPr>
          <a:xfrm>
            <a:off x="356026" y="1046780"/>
            <a:ext cx="7050157" cy="4247317"/>
          </a:xfrm>
          <a:prstGeom prst="rect">
            <a:avLst/>
          </a:prstGeom>
          <a:noFill/>
        </p:spPr>
        <p:txBody>
          <a:bodyPr wrap="square" rtlCol="0">
            <a:spAutoFit/>
          </a:bodyPr>
          <a:lstStyle/>
          <a:p>
            <a:r>
              <a:rPr lang="fr-FR" dirty="0"/>
              <a:t>Parmi les 91 répondants  qui ne se sont pas rendus au moins une fois en vélo sur une des 3 localités labellisées BPF (question15), certains comptent s’y rendre pour valider une visite d’un site BPF.</a:t>
            </a:r>
          </a:p>
          <a:p>
            <a:endParaRPr lang="fr-FR" dirty="0"/>
          </a:p>
          <a:p>
            <a:r>
              <a:rPr lang="fr-FR" dirty="0"/>
              <a:t> C’est le cas des 13 intentions (8 clubs concernés) sur les 41 déclarées pour Chatillon qui correspondent  à des visites pour la première fois à vélo.  11 intentions pour Auberive (  8 clubs concernés) ; 10 intentions pour Langres</a:t>
            </a:r>
          </a:p>
          <a:p>
            <a:endParaRPr lang="fr-FR" dirty="0"/>
          </a:p>
          <a:p>
            <a:r>
              <a:rPr lang="fr-FR" dirty="0"/>
              <a:t>La majorité des 28 autres intentions de visiter Chatillon sont soit : </a:t>
            </a:r>
          </a:p>
          <a:p>
            <a:r>
              <a:rPr lang="fr-FR" dirty="0"/>
              <a:t>   </a:t>
            </a:r>
          </a:p>
          <a:p>
            <a:r>
              <a:rPr lang="fr-FR" dirty="0"/>
              <a:t>- Des intentions (18) de retour à chatillon </a:t>
            </a:r>
            <a:r>
              <a:rPr lang="fr-FR" dirty="0">
                <a:solidFill>
                  <a:srgbClr val="FF0000"/>
                </a:solidFill>
              </a:rPr>
              <a:t>(la fois précédente on est passé à côté de quelque chose et on revient)</a:t>
            </a:r>
          </a:p>
          <a:p>
            <a:r>
              <a:rPr lang="fr-FR" dirty="0"/>
              <a:t>-  Des intentions (10) d’aller à Chatillon, car c’est la localité manquante dans la liste des BPF validés. </a:t>
            </a:r>
            <a:r>
              <a:rPr lang="fr-FR" dirty="0">
                <a:solidFill>
                  <a:srgbClr val="FF0000"/>
                </a:solidFill>
              </a:rPr>
              <a:t>(approche ludique)</a:t>
            </a:r>
          </a:p>
        </p:txBody>
      </p:sp>
      <p:pic>
        <p:nvPicPr>
          <p:cNvPr id="5" name="Image 4"/>
          <p:cNvPicPr>
            <a:picLocks noChangeAspect="1"/>
          </p:cNvPicPr>
          <p:nvPr/>
        </p:nvPicPr>
        <p:blipFill>
          <a:blip r:embed="rId2"/>
          <a:stretch>
            <a:fillRect/>
          </a:stretch>
        </p:blipFill>
        <p:spPr>
          <a:xfrm>
            <a:off x="7926585" y="528637"/>
            <a:ext cx="3619500" cy="5800725"/>
          </a:xfrm>
          <a:prstGeom prst="rect">
            <a:avLst/>
          </a:prstGeom>
        </p:spPr>
      </p:pic>
      <p:sp>
        <p:nvSpPr>
          <p:cNvPr id="4" name="ZoneTexte 3"/>
          <p:cNvSpPr txBox="1"/>
          <p:nvPr/>
        </p:nvSpPr>
        <p:spPr>
          <a:xfrm>
            <a:off x="356026" y="5473148"/>
            <a:ext cx="7050157" cy="1198880"/>
          </a:xfrm>
          <a:prstGeom prst="rect">
            <a:avLst/>
          </a:prstGeom>
          <a:noFill/>
        </p:spPr>
        <p:txBody>
          <a:bodyPr wrap="square" rtlCol="0">
            <a:spAutoFit/>
          </a:bodyPr>
          <a:lstStyle/>
          <a:p>
            <a:r>
              <a:rPr lang="fr-FR" b="1" dirty="0">
                <a:solidFill>
                  <a:srgbClr val="FF0000"/>
                </a:solidFill>
              </a:rPr>
              <a:t>  Y a-t-il un effet curiosité du PNF qui expliquerait ces intentions ? </a:t>
            </a:r>
            <a:r>
              <a:rPr lang="fr-FR" b="1" u="sng" dirty="0">
                <a:solidFill>
                  <a:srgbClr val="FF0000"/>
                </a:solidFill>
              </a:rPr>
              <a:t>Un </a:t>
            </a:r>
            <a:r>
              <a:rPr lang="fr-FR" b="1" dirty="0">
                <a:solidFill>
                  <a:srgbClr val="FF0000"/>
                </a:solidFill>
              </a:rPr>
              <a:t>quart des répondants (19) qui ne se sont jamais rendu dans le PNF (76 répondants à la question 4), souhaitent se rendre pour la première fois à vélo, à Chatillon, Auberive ou Langres.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4558" y="178909"/>
            <a:ext cx="6599582" cy="728869"/>
          </a:xfrm>
        </p:spPr>
        <p:txBody>
          <a:bodyPr>
            <a:normAutofit fontScale="90000"/>
          </a:bodyPr>
          <a:lstStyle/>
          <a:p>
            <a:pPr algn="l"/>
            <a:r>
              <a:rPr lang="fr-FR" sz="2400" b="1" dirty="0"/>
              <a:t>Enquête sur une pratique du cyclotourisme dans le Parc National de Forêts </a:t>
            </a:r>
            <a:endParaRPr lang="fr-FR" sz="2400" dirty="0"/>
          </a:p>
        </p:txBody>
      </p:sp>
      <p:pic>
        <p:nvPicPr>
          <p:cNvPr id="5" name="Image 4"/>
          <p:cNvPicPr>
            <a:picLocks noChangeAspect="1"/>
          </p:cNvPicPr>
          <p:nvPr/>
        </p:nvPicPr>
        <p:blipFill>
          <a:blip r:embed="rId2"/>
          <a:stretch>
            <a:fillRect/>
          </a:stretch>
        </p:blipFill>
        <p:spPr>
          <a:xfrm>
            <a:off x="7970354" y="259288"/>
            <a:ext cx="3619500" cy="5705475"/>
          </a:xfrm>
          <a:prstGeom prst="rect">
            <a:avLst/>
          </a:prstGeom>
        </p:spPr>
      </p:pic>
      <p:sp>
        <p:nvSpPr>
          <p:cNvPr id="3" name="ZoneTexte 2"/>
          <p:cNvSpPr txBox="1"/>
          <p:nvPr/>
        </p:nvSpPr>
        <p:spPr>
          <a:xfrm>
            <a:off x="768625" y="2570921"/>
            <a:ext cx="6771861" cy="1477328"/>
          </a:xfrm>
          <a:prstGeom prst="rect">
            <a:avLst/>
          </a:prstGeom>
          <a:noFill/>
        </p:spPr>
        <p:txBody>
          <a:bodyPr wrap="square" rtlCol="0">
            <a:spAutoFit/>
          </a:bodyPr>
          <a:lstStyle/>
          <a:p>
            <a:r>
              <a:rPr lang="fr-FR" sz="1800" b="1" dirty="0">
                <a:effectLst/>
                <a:latin typeface="Calibri" panose="020F0502020204030204" pitchFamily="34" charset="0"/>
                <a:ea typeface="Calibri" panose="020F0502020204030204" pitchFamily="34" charset="0"/>
                <a:cs typeface="Calibri" panose="020F0502020204030204" pitchFamily="34" charset="0"/>
              </a:rPr>
              <a:t>La situation septentrionale du Parc National des forêts  ne devrait pas être un obstacle pour une pratique de nos adhérents dans son périmètre, puisque plus de la moitié d’entre eux se sont déjà rendus à vélo dans le Nord de  Côte d’Or ou Haute-Marne.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4558" y="178909"/>
            <a:ext cx="6599582" cy="728869"/>
          </a:xfrm>
        </p:spPr>
        <p:txBody>
          <a:bodyPr>
            <a:normAutofit fontScale="90000"/>
          </a:bodyPr>
          <a:lstStyle/>
          <a:p>
            <a:pPr algn="l"/>
            <a:r>
              <a:rPr lang="fr-FR" sz="2400" b="1" dirty="0"/>
              <a:t>Enquête sur une pratique du cyclotourisme dans le Parc National de Forêts </a:t>
            </a:r>
            <a:endParaRPr lang="fr-FR" sz="2400" dirty="0"/>
          </a:p>
        </p:txBody>
      </p:sp>
      <p:pic>
        <p:nvPicPr>
          <p:cNvPr id="6" name="Image 5"/>
          <p:cNvPicPr>
            <a:picLocks noChangeAspect="1"/>
          </p:cNvPicPr>
          <p:nvPr/>
        </p:nvPicPr>
        <p:blipFill>
          <a:blip r:embed="rId2"/>
          <a:stretch>
            <a:fillRect/>
          </a:stretch>
        </p:blipFill>
        <p:spPr>
          <a:xfrm>
            <a:off x="4286250" y="1139268"/>
            <a:ext cx="3619500" cy="5354292"/>
          </a:xfrm>
          <a:prstGeom prst="rect">
            <a:avLst/>
          </a:prstGeom>
        </p:spPr>
      </p:pic>
      <p:pic>
        <p:nvPicPr>
          <p:cNvPr id="8" name="Image 7"/>
          <p:cNvPicPr>
            <a:picLocks noChangeAspect="1"/>
          </p:cNvPicPr>
          <p:nvPr/>
        </p:nvPicPr>
        <p:blipFill>
          <a:blip r:embed="rId3"/>
          <a:stretch>
            <a:fillRect/>
          </a:stretch>
        </p:blipFill>
        <p:spPr>
          <a:xfrm>
            <a:off x="8207237" y="271462"/>
            <a:ext cx="3543300" cy="631507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4558" y="178909"/>
            <a:ext cx="6599582" cy="728869"/>
          </a:xfrm>
        </p:spPr>
        <p:txBody>
          <a:bodyPr>
            <a:normAutofit fontScale="90000"/>
          </a:bodyPr>
          <a:lstStyle/>
          <a:p>
            <a:pPr algn="l"/>
            <a:r>
              <a:rPr lang="fr-FR" sz="2400" b="1" dirty="0"/>
              <a:t>Enquête sur une pratique du cyclotourisme dans le Parc National de Forêts </a:t>
            </a:r>
            <a:endParaRPr lang="fr-FR" sz="2400" dirty="0"/>
          </a:p>
        </p:txBody>
      </p:sp>
      <p:sp>
        <p:nvSpPr>
          <p:cNvPr id="3" name="ZoneTexte 2"/>
          <p:cNvSpPr txBox="1"/>
          <p:nvPr/>
        </p:nvSpPr>
        <p:spPr>
          <a:xfrm>
            <a:off x="344558" y="1440448"/>
            <a:ext cx="7050157" cy="646331"/>
          </a:xfrm>
          <a:prstGeom prst="rect">
            <a:avLst/>
          </a:prstGeom>
          <a:noFill/>
        </p:spPr>
        <p:txBody>
          <a:bodyPr wrap="square" rtlCol="0">
            <a:spAutoFit/>
          </a:bodyPr>
          <a:lstStyle/>
          <a:p>
            <a:endParaRPr lang="fr-FR" b="1" dirty="0">
              <a:solidFill>
                <a:srgbClr val="FF0000"/>
              </a:solidFill>
            </a:endParaRPr>
          </a:p>
          <a:p>
            <a:endParaRPr lang="fr-FR" b="1" dirty="0">
              <a:solidFill>
                <a:srgbClr val="FF0000"/>
              </a:solidFill>
            </a:endParaRPr>
          </a:p>
        </p:txBody>
      </p:sp>
      <p:pic>
        <p:nvPicPr>
          <p:cNvPr id="6" name="Image 5"/>
          <p:cNvPicPr>
            <a:picLocks noChangeAspect="1"/>
          </p:cNvPicPr>
          <p:nvPr/>
        </p:nvPicPr>
        <p:blipFill>
          <a:blip r:embed="rId2"/>
          <a:stretch>
            <a:fillRect/>
          </a:stretch>
        </p:blipFill>
        <p:spPr>
          <a:xfrm>
            <a:off x="4286250" y="685800"/>
            <a:ext cx="3619500" cy="5486400"/>
          </a:xfrm>
          <a:prstGeom prst="rect">
            <a:avLst/>
          </a:prstGeom>
        </p:spPr>
      </p:pic>
      <p:pic>
        <p:nvPicPr>
          <p:cNvPr id="8" name="Image 7"/>
          <p:cNvPicPr>
            <a:picLocks noChangeAspect="1"/>
          </p:cNvPicPr>
          <p:nvPr/>
        </p:nvPicPr>
        <p:blipFill>
          <a:blip r:embed="rId3"/>
          <a:stretch>
            <a:fillRect/>
          </a:stretch>
        </p:blipFill>
        <p:spPr>
          <a:xfrm>
            <a:off x="8227942" y="275841"/>
            <a:ext cx="3619500" cy="633699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4558" y="178909"/>
            <a:ext cx="6599582" cy="728869"/>
          </a:xfrm>
        </p:spPr>
        <p:txBody>
          <a:bodyPr>
            <a:normAutofit fontScale="90000"/>
          </a:bodyPr>
          <a:lstStyle/>
          <a:p>
            <a:pPr algn="l"/>
            <a:r>
              <a:rPr lang="fr-FR" sz="2400" b="1" dirty="0"/>
              <a:t>Enquête sur une pratique du cyclotourisme dans le Parc National de Forêts </a:t>
            </a:r>
            <a:endParaRPr lang="fr-FR" sz="2400" dirty="0"/>
          </a:p>
        </p:txBody>
      </p:sp>
      <p:sp>
        <p:nvSpPr>
          <p:cNvPr id="3" name="ZoneTexte 2"/>
          <p:cNvSpPr txBox="1"/>
          <p:nvPr/>
        </p:nvSpPr>
        <p:spPr>
          <a:xfrm>
            <a:off x="344558" y="1440448"/>
            <a:ext cx="7050157" cy="646331"/>
          </a:xfrm>
          <a:prstGeom prst="rect">
            <a:avLst/>
          </a:prstGeom>
          <a:noFill/>
        </p:spPr>
        <p:txBody>
          <a:bodyPr wrap="square" rtlCol="0">
            <a:spAutoFit/>
          </a:bodyPr>
          <a:lstStyle/>
          <a:p>
            <a:endParaRPr lang="fr-FR" b="1" dirty="0">
              <a:solidFill>
                <a:srgbClr val="FF0000"/>
              </a:solidFill>
            </a:endParaRPr>
          </a:p>
          <a:p>
            <a:endParaRPr lang="fr-FR" b="1" dirty="0">
              <a:solidFill>
                <a:srgbClr val="FF0000"/>
              </a:solidFill>
            </a:endParaRPr>
          </a:p>
        </p:txBody>
      </p:sp>
      <p:pic>
        <p:nvPicPr>
          <p:cNvPr id="5" name="Image 4"/>
          <p:cNvPicPr>
            <a:picLocks noChangeAspect="1"/>
          </p:cNvPicPr>
          <p:nvPr/>
        </p:nvPicPr>
        <p:blipFill>
          <a:blip r:embed="rId2"/>
          <a:stretch>
            <a:fillRect/>
          </a:stretch>
        </p:blipFill>
        <p:spPr>
          <a:xfrm>
            <a:off x="8089624" y="4242352"/>
            <a:ext cx="3638550" cy="2383735"/>
          </a:xfrm>
          <a:prstGeom prst="rect">
            <a:avLst/>
          </a:prstGeom>
        </p:spPr>
      </p:pic>
      <p:pic>
        <p:nvPicPr>
          <p:cNvPr id="9" name="Image 8"/>
          <p:cNvPicPr>
            <a:picLocks noChangeAspect="1"/>
          </p:cNvPicPr>
          <p:nvPr/>
        </p:nvPicPr>
        <p:blipFill>
          <a:blip r:embed="rId3"/>
          <a:stretch>
            <a:fillRect/>
          </a:stretch>
        </p:blipFill>
        <p:spPr>
          <a:xfrm>
            <a:off x="8089624" y="89452"/>
            <a:ext cx="3619500" cy="4152900"/>
          </a:xfrm>
          <a:prstGeom prst="rect">
            <a:avLst/>
          </a:prstGeom>
        </p:spPr>
      </p:pic>
      <p:sp>
        <p:nvSpPr>
          <p:cNvPr id="10" name="ZoneTexte 9"/>
          <p:cNvSpPr txBox="1"/>
          <p:nvPr/>
        </p:nvSpPr>
        <p:spPr>
          <a:xfrm>
            <a:off x="516835" y="1345099"/>
            <a:ext cx="6705602" cy="5035289"/>
          </a:xfrm>
          <a:prstGeom prst="rect">
            <a:avLst/>
          </a:prstGeom>
          <a:noFill/>
        </p:spPr>
        <p:txBody>
          <a:bodyPr wrap="square" rtlCol="0">
            <a:spAutoFit/>
          </a:bodyPr>
          <a:lstStyle/>
          <a:p>
            <a:pPr>
              <a:lnSpc>
                <a:spcPct val="107000"/>
              </a:lnSpc>
              <a:spcAft>
                <a:spcPts val="800"/>
              </a:spcAft>
            </a:pPr>
            <a:r>
              <a:rPr lang="fr-FR" sz="1400" b="1" dirty="0">
                <a:effectLst/>
                <a:latin typeface="Calibri" panose="020F0502020204030204" pitchFamily="34" charset="0"/>
                <a:ea typeface="Calibri" panose="020F0502020204030204" pitchFamily="34" charset="0"/>
                <a:cs typeface="Calibri" panose="020F0502020204030204" pitchFamily="34" charset="0"/>
              </a:rPr>
              <a:t>76 % des répondants y sont favorables (réponses Oui 42 % et réponses Peut être 34 %)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Les réticences portent en majorité sur la formule du séjour en itinérance que certains trouvent inadaptée avec leur état de santé, leurs préférences ou disponibilités personnelles qui les orientent à voyager seul et à se rendre de leur propre initiative dans le territoire en question.</a:t>
            </a: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Il faut également considérer le poids des «Peut-être»  dans les réponses apportées à la question 22 complétées de ses commentaires.</a:t>
            </a:r>
          </a:p>
          <a:p>
            <a:pPr>
              <a:lnSpc>
                <a:spcPct val="107000"/>
              </a:lnSpc>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U</a:t>
            </a:r>
            <a:r>
              <a:rPr lang="fr-FR" sz="1400" dirty="0">
                <a:effectLst/>
                <a:latin typeface="Calibri" panose="020F0502020204030204" pitchFamily="34" charset="0"/>
                <a:ea typeface="Calibri" panose="020F0502020204030204" pitchFamily="34" charset="0"/>
                <a:cs typeface="Times New Roman" panose="02020603050405020304" pitchFamily="18" charset="0"/>
              </a:rPr>
              <a:t>n séjour itinérant dans le parc a de l’intérêt :</a:t>
            </a:r>
          </a:p>
          <a:p>
            <a:pPr>
              <a:lnSpc>
                <a:spcPct val="107000"/>
              </a:lnSpc>
              <a:spcAft>
                <a:spcPts val="8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Globalement, si  : </a:t>
            </a:r>
          </a:p>
          <a:p>
            <a:pPr marL="342900" indent="-342900">
              <a:lnSpc>
                <a:spcPct val="107000"/>
              </a:lnSpc>
              <a:buFont typeface="Calibri" panose="020F0502020204030204" pitchFamily="34" charset="0"/>
              <a:buChar char="-"/>
              <a:tabLst>
                <a:tab pos="457200" algn="l"/>
              </a:tabLst>
            </a:pPr>
            <a:r>
              <a:rPr lang="fr-FR" sz="1400" dirty="0">
                <a:effectLst/>
                <a:latin typeface="Calibri" panose="020F0502020204030204" pitchFamily="34" charset="0"/>
                <a:ea typeface="Calibri" panose="020F0502020204030204" pitchFamily="34" charset="0"/>
                <a:cs typeface="Times New Roman" panose="02020603050405020304" pitchFamily="18" charset="0"/>
              </a:rPr>
              <a:t>des collègues de mon club y participent </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r>
              <a:rPr lang="fr-FR" sz="1400" b="1" dirty="0">
                <a:effectLst/>
                <a:latin typeface="Calibri" panose="020F0502020204030204" pitchFamily="34" charset="0"/>
                <a:ea typeface="Calibri" panose="020F0502020204030204" pitchFamily="34" charset="0"/>
                <a:cs typeface="Times New Roman" panose="02020603050405020304" pitchFamily="18" charset="0"/>
              </a:rPr>
              <a:t>la moitié des «Peut-être»  représentant 20 clubs différents</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tabLst>
                <a:tab pos="457200" algn="l"/>
              </a:tabLst>
            </a:pPr>
            <a:r>
              <a:rPr lang="fr-FR" sz="1400" dirty="0">
                <a:effectLst/>
                <a:latin typeface="Calibri" panose="020F0502020204030204" pitchFamily="34" charset="0"/>
                <a:ea typeface="Calibri" panose="020F0502020204030204" pitchFamily="34" charset="0"/>
                <a:cs typeface="Times New Roman" panose="02020603050405020304" pitchFamily="18" charset="0"/>
              </a:rPr>
              <a:t>la formule prévoit le suivi des bagages (ce qui exclut le cyclo-camping) ( la moitié des «Peut-être» )</a:t>
            </a:r>
          </a:p>
          <a:p>
            <a:pPr marL="342900" lvl="0" indent="-342900">
              <a:lnSpc>
                <a:spcPct val="107000"/>
              </a:lnSpc>
              <a:buFont typeface="Calibri" panose="020F0502020204030204" pitchFamily="34" charset="0"/>
              <a:buChar char="-"/>
              <a:tabLst>
                <a:tab pos="457200" algn="l"/>
              </a:tabLst>
            </a:pPr>
            <a:r>
              <a:rPr lang="fr-FR" sz="1400" dirty="0">
                <a:effectLst/>
                <a:latin typeface="Calibri" panose="020F0502020204030204" pitchFamily="34" charset="0"/>
                <a:ea typeface="Calibri" panose="020F0502020204030204" pitchFamily="34" charset="0"/>
                <a:cs typeface="Times New Roman" panose="02020603050405020304" pitchFamily="18" charset="0"/>
              </a:rPr>
              <a:t>l’hébergement en hôtel ou en gîtes ou mobil homes (ce qui exclut le cyclo-camping),</a:t>
            </a:r>
          </a:p>
          <a:p>
            <a:pPr marL="342900" lvl="0" indent="-342900">
              <a:lnSpc>
                <a:spcPct val="107000"/>
              </a:lnSpc>
              <a:buFont typeface="Calibri" panose="020F0502020204030204" pitchFamily="34" charset="0"/>
              <a:buChar char="-"/>
              <a:tabLst>
                <a:tab pos="457200" algn="l"/>
              </a:tabLst>
            </a:pPr>
            <a:r>
              <a:rPr lang="fr-FR" sz="1400" dirty="0">
                <a:effectLst/>
                <a:latin typeface="Calibri" panose="020F0502020204030204" pitchFamily="34" charset="0"/>
                <a:ea typeface="Calibri" panose="020F0502020204030204" pitchFamily="34" charset="0"/>
                <a:cs typeface="Times New Roman" panose="02020603050405020304" pitchFamily="18" charset="0"/>
              </a:rPr>
              <a:t>la formule est une offre tout-compris</a:t>
            </a:r>
          </a:p>
          <a:p>
            <a:pPr marL="342900" lvl="0" indent="-342900">
              <a:lnSpc>
                <a:spcPct val="107000"/>
              </a:lnSpc>
              <a:spcAft>
                <a:spcPts val="800"/>
              </a:spcAft>
              <a:buFont typeface="Calibri" panose="020F0502020204030204" pitchFamily="34" charset="0"/>
              <a:buChar char="-"/>
              <a:tabLst>
                <a:tab pos="457200" algn="l"/>
              </a:tabLst>
            </a:pPr>
            <a:r>
              <a:rPr lang="fr-FR" sz="1400" dirty="0">
                <a:effectLst/>
                <a:latin typeface="Calibri" panose="020F0502020204030204" pitchFamily="34" charset="0"/>
                <a:ea typeface="Calibri" panose="020F0502020204030204" pitchFamily="34" charset="0"/>
                <a:cs typeface="Times New Roman" panose="02020603050405020304" pitchFamily="18" charset="0"/>
              </a:rPr>
              <a:t>je peux laisser mon véhicule dans un endroit sûr pendant le temps du séjour et si je peux le récupérer facilement.</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4558" y="178909"/>
            <a:ext cx="6599582" cy="728869"/>
          </a:xfrm>
        </p:spPr>
        <p:txBody>
          <a:bodyPr>
            <a:normAutofit fontScale="90000"/>
          </a:bodyPr>
          <a:lstStyle/>
          <a:p>
            <a:pPr algn="l"/>
            <a:r>
              <a:rPr lang="fr-FR" sz="2400" b="1" dirty="0"/>
              <a:t>Enquête sur une pratique du cyclotourisme dans le Parc National de Forêts </a:t>
            </a:r>
            <a:endParaRPr lang="fr-FR" sz="2400" dirty="0"/>
          </a:p>
        </p:txBody>
      </p:sp>
      <p:sp>
        <p:nvSpPr>
          <p:cNvPr id="3" name="ZoneTexte 2"/>
          <p:cNvSpPr txBox="1"/>
          <p:nvPr/>
        </p:nvSpPr>
        <p:spPr>
          <a:xfrm>
            <a:off x="344558" y="1440448"/>
            <a:ext cx="7050157" cy="646331"/>
          </a:xfrm>
          <a:prstGeom prst="rect">
            <a:avLst/>
          </a:prstGeom>
          <a:noFill/>
        </p:spPr>
        <p:txBody>
          <a:bodyPr wrap="square" rtlCol="0">
            <a:spAutoFit/>
          </a:bodyPr>
          <a:lstStyle/>
          <a:p>
            <a:endParaRPr lang="fr-FR" b="1" dirty="0">
              <a:solidFill>
                <a:srgbClr val="FF0000"/>
              </a:solidFill>
            </a:endParaRPr>
          </a:p>
          <a:p>
            <a:endParaRPr lang="fr-FR" b="1" dirty="0">
              <a:solidFill>
                <a:srgbClr val="FF0000"/>
              </a:solidFill>
            </a:endParaRPr>
          </a:p>
        </p:txBody>
      </p:sp>
      <p:pic>
        <p:nvPicPr>
          <p:cNvPr id="9" name="Image 8"/>
          <p:cNvPicPr>
            <a:picLocks noChangeAspect="1"/>
          </p:cNvPicPr>
          <p:nvPr/>
        </p:nvPicPr>
        <p:blipFill>
          <a:blip r:embed="rId2"/>
          <a:stretch>
            <a:fillRect/>
          </a:stretch>
        </p:blipFill>
        <p:spPr>
          <a:xfrm>
            <a:off x="7080804" y="907778"/>
            <a:ext cx="3676650" cy="5410200"/>
          </a:xfrm>
          <a:prstGeom prst="rect">
            <a:avLst/>
          </a:prstGeom>
        </p:spPr>
      </p:pic>
      <p:sp>
        <p:nvSpPr>
          <p:cNvPr id="10" name="ZoneTexte 9"/>
          <p:cNvSpPr txBox="1"/>
          <p:nvPr/>
        </p:nvSpPr>
        <p:spPr>
          <a:xfrm>
            <a:off x="733013" y="3908717"/>
            <a:ext cx="5910470" cy="2770374"/>
          </a:xfrm>
          <a:prstGeom prst="rect">
            <a:avLst/>
          </a:prstGeom>
          <a:noFill/>
        </p:spPr>
        <p:txBody>
          <a:bodyPr wrap="square" rtlCol="0">
            <a:spAutoFit/>
          </a:bodyPr>
          <a:lstStyle/>
          <a:p>
            <a:pPr>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Notre cyclotouriste a un caractère éclectique.</a:t>
            </a:r>
          </a:p>
          <a:p>
            <a:pPr>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graphique traduit le poids des clubs dans l’offre de séjour et l’expérience du séjour (61+90).</a:t>
            </a:r>
          </a:p>
          <a:p>
            <a:pPr>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L’expérience du voyage avec l’offre des structures (FFCT et </a:t>
            </a:r>
            <a:r>
              <a:rPr lang="fr-FR" sz="1200" dirty="0" err="1">
                <a:effectLst/>
                <a:latin typeface="Calibri" panose="020F0502020204030204" pitchFamily="34" charset="0"/>
                <a:ea typeface="Calibri" panose="020F0502020204030204" pitchFamily="34" charset="0"/>
                <a:cs typeface="Times New Roman" panose="02020603050405020304" pitchFamily="18" charset="0"/>
              </a:rPr>
              <a:t>Codeps</a:t>
            </a:r>
            <a:r>
              <a:rPr lang="fr-FR" sz="1200" dirty="0">
                <a:effectLst/>
                <a:latin typeface="Calibri" panose="020F0502020204030204" pitchFamily="34" charset="0"/>
                <a:ea typeface="Calibri" panose="020F0502020204030204" pitchFamily="34" charset="0"/>
                <a:cs typeface="Times New Roman" panose="02020603050405020304" pitchFamily="18" charset="0"/>
              </a:rPr>
              <a:t>) est marginale (21+17) mais supérieure à l’offre de prestataires hors FFCT (15).</a:t>
            </a:r>
          </a:p>
          <a:p>
            <a:pPr>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format de la Semaine Fédérale est un pilier de l’offre de séjour qui a été pratiqué par 1 licencié sur 4 </a:t>
            </a:r>
            <a:r>
              <a:rPr lang="fr-FR" sz="1200" dirty="0">
                <a:latin typeface="Calibri" panose="020F0502020204030204" pitchFamily="34" charset="0"/>
                <a:ea typeface="Calibri" panose="020F0502020204030204" pitchFamily="34" charset="0"/>
                <a:cs typeface="Times New Roman" panose="02020603050405020304" pitchFamily="18" charset="0"/>
              </a:rPr>
              <a:t>parmi les </a:t>
            </a:r>
            <a:r>
              <a:rPr lang="fr-FR" sz="1200" dirty="0">
                <a:effectLst/>
                <a:latin typeface="Calibri" panose="020F0502020204030204" pitchFamily="34" charset="0"/>
                <a:ea typeface="Calibri" panose="020F0502020204030204" pitchFamily="34" charset="0"/>
                <a:cs typeface="Times New Roman" panose="02020603050405020304" pitchFamily="18" charset="0"/>
              </a:rPr>
              <a:t>répondants à l’enquête (pour au moins une édition).</a:t>
            </a:r>
          </a:p>
          <a:p>
            <a:pPr>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séjour vélo en individuel, en famille, en petits groupes d’amis est une pratique répandue  et recherchée par une large communauté de cyclistes adeptes de formats ouverts, sur mesure ou adaptés (38+5+13+29)</a:t>
            </a:r>
          </a:p>
          <a:p>
            <a:pPr>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1 licencié sur 5 n’a pas d’expérience de voyage en vélo .</a:t>
            </a:r>
            <a:endParaRPr lang="fr-FR" dirty="0"/>
          </a:p>
        </p:txBody>
      </p:sp>
      <p:pic>
        <p:nvPicPr>
          <p:cNvPr id="11" name="Image 10"/>
          <p:cNvPicPr>
            <a:picLocks noChangeAspect="1"/>
          </p:cNvPicPr>
          <p:nvPr/>
        </p:nvPicPr>
        <p:blipFill>
          <a:blip r:embed="rId3"/>
          <a:stretch>
            <a:fillRect/>
          </a:stretch>
        </p:blipFill>
        <p:spPr>
          <a:xfrm>
            <a:off x="2902973" y="795129"/>
            <a:ext cx="3420595" cy="300950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03513" y="265042"/>
            <a:ext cx="8984974" cy="1232453"/>
          </a:xfrm>
        </p:spPr>
        <p:txBody>
          <a:bodyPr>
            <a:normAutofit/>
          </a:bodyPr>
          <a:lstStyle/>
          <a:p>
            <a:r>
              <a:rPr lang="fr-FR" sz="3600" b="1" dirty="0"/>
              <a:t>Enquête sur une pratique du cyclotourisme dans le Parc National de Forêts – Questions 1 et 2</a:t>
            </a:r>
            <a:endParaRPr lang="fr-FR" dirty="0"/>
          </a:p>
        </p:txBody>
      </p:sp>
      <p:sp>
        <p:nvSpPr>
          <p:cNvPr id="3" name="ZoneTexte 2"/>
          <p:cNvSpPr txBox="1"/>
          <p:nvPr/>
        </p:nvSpPr>
        <p:spPr>
          <a:xfrm>
            <a:off x="6855859" y="2326470"/>
            <a:ext cx="4647028" cy="3370946"/>
          </a:xfrm>
          <a:prstGeom prst="rect">
            <a:avLst/>
          </a:prstGeom>
          <a:noFill/>
        </p:spPr>
        <p:txBody>
          <a:bodyPr wrap="square" rtlCol="0">
            <a:spAutoFit/>
          </a:bodyPr>
          <a:lstStyle/>
          <a:p>
            <a:endParaRPr lang="fr-FR" dirty="0"/>
          </a:p>
        </p:txBody>
      </p:sp>
      <p:graphicFrame>
        <p:nvGraphicFramePr>
          <p:cNvPr id="7" name="Tableau 6"/>
          <p:cNvGraphicFramePr>
            <a:graphicFrameLocks noGrp="1"/>
          </p:cNvGraphicFramePr>
          <p:nvPr/>
        </p:nvGraphicFramePr>
        <p:xfrm>
          <a:off x="689113" y="2199860"/>
          <a:ext cx="5986604" cy="4282866"/>
        </p:xfrm>
        <a:graphic>
          <a:graphicData uri="http://schemas.openxmlformats.org/drawingml/2006/table">
            <a:tbl>
              <a:tblPr>
                <a:tableStyleId>{5C22544A-7EE6-4342-B048-85BDC9FD1C3A}</a:tableStyleId>
              </a:tblPr>
              <a:tblGrid>
                <a:gridCol w="3657030">
                  <a:extLst>
                    <a:ext uri="{9D8B030D-6E8A-4147-A177-3AD203B41FA5}">
                      <a16:colId xmlns:a16="http://schemas.microsoft.com/office/drawing/2014/main" val="20000"/>
                    </a:ext>
                  </a:extLst>
                </a:gridCol>
                <a:gridCol w="1172820">
                  <a:extLst>
                    <a:ext uri="{9D8B030D-6E8A-4147-A177-3AD203B41FA5}">
                      <a16:colId xmlns:a16="http://schemas.microsoft.com/office/drawing/2014/main" val="20001"/>
                    </a:ext>
                  </a:extLst>
                </a:gridCol>
                <a:gridCol w="200825">
                  <a:extLst>
                    <a:ext uri="{9D8B030D-6E8A-4147-A177-3AD203B41FA5}">
                      <a16:colId xmlns:a16="http://schemas.microsoft.com/office/drawing/2014/main" val="20002"/>
                    </a:ext>
                  </a:extLst>
                </a:gridCol>
                <a:gridCol w="321321">
                  <a:extLst>
                    <a:ext uri="{9D8B030D-6E8A-4147-A177-3AD203B41FA5}">
                      <a16:colId xmlns:a16="http://schemas.microsoft.com/office/drawing/2014/main" val="20003"/>
                    </a:ext>
                  </a:extLst>
                </a:gridCol>
                <a:gridCol w="634608">
                  <a:extLst>
                    <a:ext uri="{9D8B030D-6E8A-4147-A177-3AD203B41FA5}">
                      <a16:colId xmlns:a16="http://schemas.microsoft.com/office/drawing/2014/main" val="20004"/>
                    </a:ext>
                  </a:extLst>
                </a:gridCol>
              </a:tblGrid>
              <a:tr h="0">
                <a:tc>
                  <a:txBody>
                    <a:bodyPr/>
                    <a:lstStyle/>
                    <a:p>
                      <a:pPr algn="l" fontAlgn="b"/>
                      <a:r>
                        <a:rPr lang="fr-FR" sz="700" u="none" strike="noStrike">
                          <a:effectLst/>
                        </a:rPr>
                        <a:t>Étiquettes de lignes</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Non</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Oui</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(vide)</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Total général</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0"/>
                  </a:ext>
                </a:extLst>
              </a:tr>
              <a:tr h="0">
                <a:tc>
                  <a:txBody>
                    <a:bodyPr/>
                    <a:lstStyle/>
                    <a:p>
                      <a:pPr algn="l" fontAlgn="b"/>
                      <a:r>
                        <a:rPr lang="fr-FR" sz="700" u="none" strike="noStrike">
                          <a:effectLst/>
                        </a:rPr>
                        <a:t>A.S.L AISEREY</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1"/>
                  </a:ext>
                </a:extLst>
              </a:tr>
              <a:tr h="0">
                <a:tc>
                  <a:txBody>
                    <a:bodyPr/>
                    <a:lstStyle/>
                    <a:p>
                      <a:pPr algn="l" fontAlgn="b"/>
                      <a:r>
                        <a:rPr lang="fr-FR" sz="700" u="none" strike="noStrike">
                          <a:effectLst/>
                        </a:rPr>
                        <a:t>AMICALE DIAGONALISTES DE FRANCE</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2"/>
                  </a:ext>
                </a:extLst>
              </a:tr>
              <a:tr h="0">
                <a:tc>
                  <a:txBody>
                    <a:bodyPr/>
                    <a:lstStyle/>
                    <a:p>
                      <a:pPr algn="l" fontAlgn="b"/>
                      <a:r>
                        <a:rPr lang="fr-FR" sz="700" u="none" strike="noStrike">
                          <a:effectLst/>
                        </a:rPr>
                        <a:t>ARNAY LE DUC - Les Cyclos du pays d'Arnay</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3"/>
                  </a:ext>
                </a:extLst>
              </a:tr>
              <a:tr h="0">
                <a:tc>
                  <a:txBody>
                    <a:bodyPr/>
                    <a:lstStyle/>
                    <a:p>
                      <a:pPr algn="l" fontAlgn="b"/>
                      <a:r>
                        <a:rPr lang="fr-FR" sz="700" u="none" strike="noStrike">
                          <a:effectLst/>
                        </a:rPr>
                        <a:t>AS QUETIGNY cyclotourisme</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5</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8</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4"/>
                  </a:ext>
                </a:extLst>
              </a:tr>
              <a:tr h="0">
                <a:tc>
                  <a:txBody>
                    <a:bodyPr/>
                    <a:lstStyle/>
                    <a:p>
                      <a:pPr algn="l" fontAlgn="b"/>
                      <a:r>
                        <a:rPr lang="fr-FR" sz="700" u="none" strike="noStrike">
                          <a:effectLst/>
                        </a:rPr>
                        <a:t>ASC SAINT APOLLINAIRE</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5</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6</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5"/>
                  </a:ext>
                </a:extLst>
              </a:tr>
              <a:tr h="0">
                <a:tc>
                  <a:txBody>
                    <a:bodyPr/>
                    <a:lstStyle/>
                    <a:p>
                      <a:pPr algn="l" fontAlgn="b"/>
                      <a:r>
                        <a:rPr lang="fr-FR" sz="700" u="none" strike="noStrike">
                          <a:effectLst/>
                        </a:rPr>
                        <a:t>AUXONNE - Cyclos randonneurs auxonnais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4</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5</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6"/>
                  </a:ext>
                </a:extLst>
              </a:tr>
              <a:tr h="0">
                <a:tc>
                  <a:txBody>
                    <a:bodyPr/>
                    <a:lstStyle/>
                    <a:p>
                      <a:pPr algn="l" fontAlgn="b"/>
                      <a:r>
                        <a:rPr lang="fr-FR" sz="700" u="none" strike="noStrike">
                          <a:effectLst/>
                        </a:rPr>
                        <a:t>BEAUNE Cyclos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6</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8</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7"/>
                  </a:ext>
                </a:extLst>
              </a:tr>
              <a:tr h="0">
                <a:tc>
                  <a:txBody>
                    <a:bodyPr/>
                    <a:lstStyle/>
                    <a:p>
                      <a:pPr algn="l" fontAlgn="b"/>
                      <a:r>
                        <a:rPr lang="en-US" sz="700" u="none" strike="noStrike">
                          <a:effectLst/>
                        </a:rPr>
                        <a:t>BRAZEY EN PLAINE - Club Brazey cyclos</a:t>
                      </a:r>
                      <a:endParaRPr lang="en-US"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8"/>
                  </a:ext>
                </a:extLst>
              </a:tr>
              <a:tr h="0">
                <a:tc>
                  <a:txBody>
                    <a:bodyPr/>
                    <a:lstStyle/>
                    <a:p>
                      <a:pPr algn="l" fontAlgn="b"/>
                      <a:r>
                        <a:rPr lang="fr-FR" sz="700" u="none" strike="noStrike">
                          <a:effectLst/>
                        </a:rPr>
                        <a:t>CHATILLON SUR SEINE  cyclotouriste</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6</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6</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09"/>
                  </a:ext>
                </a:extLst>
              </a:tr>
              <a:tr h="0">
                <a:tc>
                  <a:txBody>
                    <a:bodyPr/>
                    <a:lstStyle/>
                    <a:p>
                      <a:pPr algn="l" fontAlgn="b"/>
                      <a:r>
                        <a:rPr lang="fr-FR" sz="700" u="none" strike="noStrike">
                          <a:effectLst/>
                        </a:rPr>
                        <a:t>CHEVIGNY SAINT SAUVEUR  - Avenir sport culture Chevigny</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6</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7</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13</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0"/>
                  </a:ext>
                </a:extLst>
              </a:tr>
              <a:tr h="0">
                <a:tc>
                  <a:txBody>
                    <a:bodyPr/>
                    <a:lstStyle/>
                    <a:p>
                      <a:pPr algn="l" fontAlgn="b"/>
                      <a:r>
                        <a:rPr lang="fr-FR" sz="700" u="none" strike="noStrike">
                          <a:effectLst/>
                        </a:rPr>
                        <a:t>COMBLANCHIEN - Les pierres qui roulent</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5</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1"/>
                  </a:ext>
                </a:extLst>
              </a:tr>
              <a:tr h="0">
                <a:tc>
                  <a:txBody>
                    <a:bodyPr/>
                    <a:lstStyle/>
                    <a:p>
                      <a:pPr algn="l" fontAlgn="b"/>
                      <a:r>
                        <a:rPr lang="fr-FR" sz="700" u="none" strike="noStrike">
                          <a:effectLst/>
                        </a:rPr>
                        <a:t>Cyclo club SAINTE MARIE LA BLANCHE</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2"/>
                  </a:ext>
                </a:extLst>
              </a:tr>
              <a:tr h="0">
                <a:tc>
                  <a:txBody>
                    <a:bodyPr/>
                    <a:lstStyle/>
                    <a:p>
                      <a:pPr algn="l" fontAlgn="b"/>
                      <a:r>
                        <a:rPr lang="fr-FR" sz="700" u="none" strike="noStrike">
                          <a:effectLst/>
                        </a:rPr>
                        <a:t>Cyclo SAINT USAGE</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3"/>
                  </a:ext>
                </a:extLst>
              </a:tr>
              <a:tr h="0">
                <a:tc>
                  <a:txBody>
                    <a:bodyPr/>
                    <a:lstStyle/>
                    <a:p>
                      <a:pPr algn="l" fontAlgn="b"/>
                      <a:r>
                        <a:rPr lang="fr-FR" sz="700" u="none" strike="noStrike">
                          <a:effectLst/>
                        </a:rPr>
                        <a:t>Cyclotille GENLIS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5</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6</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4"/>
                  </a:ext>
                </a:extLst>
              </a:tr>
              <a:tr h="0">
                <a:tc>
                  <a:txBody>
                    <a:bodyPr/>
                    <a:lstStyle/>
                    <a:p>
                      <a:pPr algn="l" fontAlgn="b"/>
                      <a:r>
                        <a:rPr lang="fr-FR" sz="700" u="none" strike="noStrike">
                          <a:effectLst/>
                        </a:rPr>
                        <a:t>DIJON -  Amicale CHU</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5"/>
                  </a:ext>
                </a:extLst>
              </a:tr>
              <a:tr h="0">
                <a:tc>
                  <a:txBody>
                    <a:bodyPr/>
                    <a:lstStyle/>
                    <a:p>
                      <a:pPr algn="l" fontAlgn="b"/>
                      <a:r>
                        <a:rPr lang="fr-FR" sz="700" u="none" strike="noStrike">
                          <a:effectLst/>
                        </a:rPr>
                        <a:t>DIJON -  ASPTT Dijon cyclotourisme</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6"/>
                  </a:ext>
                </a:extLst>
              </a:tr>
              <a:tr h="0">
                <a:tc>
                  <a:txBody>
                    <a:bodyPr/>
                    <a:lstStyle/>
                    <a:p>
                      <a:pPr algn="l" fontAlgn="b"/>
                      <a:r>
                        <a:rPr lang="fr-FR" sz="700" u="none" strike="noStrike">
                          <a:effectLst/>
                        </a:rPr>
                        <a:t>DIJON -  TANDEM CLUB dijonnais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7"/>
                  </a:ext>
                </a:extLst>
              </a:tr>
              <a:tr h="0">
                <a:tc>
                  <a:txBody>
                    <a:bodyPr/>
                    <a:lstStyle/>
                    <a:p>
                      <a:pPr algn="l" fontAlgn="b"/>
                      <a:r>
                        <a:rPr lang="fr-FR" sz="700" u="none" strike="noStrike">
                          <a:effectLst/>
                        </a:rPr>
                        <a:t>DIJON - CYCLO'POTES</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8"/>
                  </a:ext>
                </a:extLst>
              </a:tr>
              <a:tr h="0">
                <a:tc>
                  <a:txBody>
                    <a:bodyPr/>
                    <a:lstStyle/>
                    <a:p>
                      <a:pPr algn="l" fontAlgn="b"/>
                      <a:r>
                        <a:rPr lang="fr-FR" sz="700" u="none" strike="noStrike">
                          <a:effectLst/>
                        </a:rPr>
                        <a:t>DIJON - CYCLOTOURISTES BOURGUIGNONS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19"/>
                  </a:ext>
                </a:extLst>
              </a:tr>
              <a:tr h="0">
                <a:tc>
                  <a:txBody>
                    <a:bodyPr/>
                    <a:lstStyle/>
                    <a:p>
                      <a:pPr algn="l" fontAlgn="b"/>
                      <a:r>
                        <a:rPr lang="fr-FR" sz="700" u="none" strike="noStrike">
                          <a:effectLst/>
                        </a:rPr>
                        <a:t>DIJON - RANDONNEURS dijonnais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10</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0"/>
                  </a:ext>
                </a:extLst>
              </a:tr>
              <a:tr h="0">
                <a:tc>
                  <a:txBody>
                    <a:bodyPr/>
                    <a:lstStyle/>
                    <a:p>
                      <a:pPr algn="l" fontAlgn="b"/>
                      <a:r>
                        <a:rPr lang="fr-FR" sz="700" u="none" strike="noStrike">
                          <a:effectLst/>
                        </a:rPr>
                        <a:t>DIJON -CHANTALISTES sport culture</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9</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10</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1"/>
                  </a:ext>
                </a:extLst>
              </a:tr>
              <a:tr h="0">
                <a:tc>
                  <a:txBody>
                    <a:bodyPr/>
                    <a:lstStyle/>
                    <a:p>
                      <a:pPr algn="l" fontAlgn="b"/>
                      <a:r>
                        <a:rPr lang="fr-FR" sz="700" u="none" strike="noStrike">
                          <a:effectLst/>
                        </a:rPr>
                        <a:t>GEVREY CHAMBERTIN - Association sportive SIMEL</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2"/>
                  </a:ext>
                </a:extLst>
              </a:tr>
              <a:tr h="0">
                <a:tc>
                  <a:txBody>
                    <a:bodyPr/>
                    <a:lstStyle/>
                    <a:p>
                      <a:pPr algn="l" fontAlgn="b"/>
                      <a:r>
                        <a:rPr lang="fr-FR" sz="700" u="none" strike="noStrike">
                          <a:effectLst/>
                        </a:rPr>
                        <a:t>IS SUR TILLE - Cyclo club du val d'Is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6</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3"/>
                  </a:ext>
                </a:extLst>
              </a:tr>
              <a:tr h="0">
                <a:tc>
                  <a:txBody>
                    <a:bodyPr/>
                    <a:lstStyle/>
                    <a:p>
                      <a:pPr algn="l" fontAlgn="b"/>
                      <a:r>
                        <a:rPr lang="fr-FR" sz="700" u="none" strike="noStrike">
                          <a:effectLst/>
                        </a:rPr>
                        <a:t>MARSANNAY LA COTE - Cercle laique Marsannay</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9</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8</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17</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4"/>
                  </a:ext>
                </a:extLst>
              </a:tr>
              <a:tr h="0">
                <a:tc>
                  <a:txBody>
                    <a:bodyPr/>
                    <a:lstStyle/>
                    <a:p>
                      <a:pPr algn="l" fontAlgn="b"/>
                      <a:r>
                        <a:rPr lang="fr-FR" sz="700" u="none" strike="noStrike">
                          <a:effectLst/>
                        </a:rPr>
                        <a:t>MEMBRES INDIVIDUELS COTE D'OR</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5"/>
                  </a:ext>
                </a:extLst>
              </a:tr>
              <a:tr h="0">
                <a:tc>
                  <a:txBody>
                    <a:bodyPr/>
                    <a:lstStyle/>
                    <a:p>
                      <a:pPr algn="l" fontAlgn="b"/>
                      <a:r>
                        <a:rPr lang="fr-FR" sz="700" u="none" strike="noStrike">
                          <a:effectLst/>
                        </a:rPr>
                        <a:t>MONTBARD - Cyclos randonneurs montbardois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5</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6</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6"/>
                  </a:ext>
                </a:extLst>
              </a:tr>
              <a:tr h="0">
                <a:tc>
                  <a:txBody>
                    <a:bodyPr/>
                    <a:lstStyle/>
                    <a:p>
                      <a:pPr algn="l" fontAlgn="b"/>
                      <a:r>
                        <a:rPr lang="fr-FR" sz="700" u="none" strike="noStrike">
                          <a:effectLst/>
                        </a:rPr>
                        <a:t>Ne souhaite pas répondre</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4</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4</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7"/>
                  </a:ext>
                </a:extLst>
              </a:tr>
              <a:tr h="0">
                <a:tc>
                  <a:txBody>
                    <a:bodyPr/>
                    <a:lstStyle/>
                    <a:p>
                      <a:pPr algn="l" fontAlgn="b"/>
                      <a:r>
                        <a:rPr lang="fr-FR" sz="700" u="none" strike="noStrike">
                          <a:effectLst/>
                        </a:rPr>
                        <a:t>Randonneurs VILLERS LES POTS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5</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7</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8"/>
                  </a:ext>
                </a:extLst>
              </a:tr>
              <a:tr h="0">
                <a:tc>
                  <a:txBody>
                    <a:bodyPr/>
                    <a:lstStyle/>
                    <a:p>
                      <a:pPr algn="l" fontAlgn="b"/>
                      <a:r>
                        <a:rPr lang="fr-FR" sz="700" u="none" strike="noStrike">
                          <a:effectLst/>
                        </a:rPr>
                        <a:t>SAULIEU vélo club</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29"/>
                  </a:ext>
                </a:extLst>
              </a:tr>
              <a:tr h="0">
                <a:tc>
                  <a:txBody>
                    <a:bodyPr/>
                    <a:lstStyle/>
                    <a:p>
                      <a:pPr algn="l" fontAlgn="b"/>
                      <a:r>
                        <a:rPr lang="fr-FR" sz="700" u="none" strike="noStrike">
                          <a:effectLst/>
                        </a:rPr>
                        <a:t>SELONGEY - Ass cyclo selongéenne</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30"/>
                  </a:ext>
                </a:extLst>
              </a:tr>
              <a:tr h="0">
                <a:tc>
                  <a:txBody>
                    <a:bodyPr/>
                    <a:lstStyle/>
                    <a:p>
                      <a:pPr algn="l" fontAlgn="b"/>
                      <a:r>
                        <a:rPr lang="fr-FR" sz="700" u="none" strike="noStrike">
                          <a:effectLst/>
                        </a:rPr>
                        <a:t>SEMUR EN AUXOIS - vélo club semurois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31"/>
                  </a:ext>
                </a:extLst>
              </a:tr>
              <a:tr h="0">
                <a:tc>
                  <a:txBody>
                    <a:bodyPr/>
                    <a:lstStyle/>
                    <a:p>
                      <a:pPr algn="l" fontAlgn="b"/>
                      <a:r>
                        <a:rPr lang="fr-FR" sz="700" u="none" strike="noStrike">
                          <a:effectLst/>
                        </a:rPr>
                        <a:t>SEURRE - Vélo club seurrois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32"/>
                  </a:ext>
                </a:extLst>
              </a:tr>
              <a:tr h="0">
                <a:tc>
                  <a:txBody>
                    <a:bodyPr/>
                    <a:lstStyle/>
                    <a:p>
                      <a:pPr algn="l" fontAlgn="b"/>
                      <a:r>
                        <a:rPr lang="fr-FR" sz="700" u="none" strike="noStrike">
                          <a:effectLst/>
                        </a:rPr>
                        <a:t>U.S.C. VENAREY LES LAUMES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6</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8</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33"/>
                  </a:ext>
                </a:extLst>
              </a:tr>
              <a:tr h="0">
                <a:tc>
                  <a:txBody>
                    <a:bodyPr/>
                    <a:lstStyle/>
                    <a:p>
                      <a:pPr algn="l" fontAlgn="b"/>
                      <a:r>
                        <a:rPr lang="fr-FR" sz="700" u="none" strike="noStrike">
                          <a:effectLst/>
                        </a:rPr>
                        <a:t>V.C.P.A POUILLY EN AUXOIS</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8</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3</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11</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34"/>
                  </a:ext>
                </a:extLst>
              </a:tr>
              <a:tr h="0">
                <a:tc>
                  <a:txBody>
                    <a:bodyPr/>
                    <a:lstStyle/>
                    <a:p>
                      <a:pPr algn="l" fontAlgn="b"/>
                      <a:r>
                        <a:rPr lang="fr-FR" sz="700" u="none" strike="noStrike">
                          <a:effectLst/>
                        </a:rPr>
                        <a:t>VAROIS ET CHAIGNOT - A S C V E C</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1</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2</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35"/>
                  </a:ext>
                </a:extLst>
              </a:tr>
              <a:tr h="0">
                <a:tc>
                  <a:txBody>
                    <a:bodyPr/>
                    <a:lstStyle/>
                    <a:p>
                      <a:pPr algn="l" fontAlgn="b"/>
                      <a:r>
                        <a:rPr lang="fr-FR" sz="700" u="none" strike="noStrike">
                          <a:effectLst/>
                        </a:rPr>
                        <a:t>(vide)</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extLst>
                  <a:ext uri="{0D108BD9-81ED-4DB2-BD59-A6C34878D82A}">
                    <a16:rowId xmlns:a16="http://schemas.microsoft.com/office/drawing/2014/main" val="10036"/>
                  </a:ext>
                </a:extLst>
              </a:tr>
              <a:tr h="0">
                <a:tc>
                  <a:txBody>
                    <a:bodyPr/>
                    <a:lstStyle/>
                    <a:p>
                      <a:pPr algn="l" fontAlgn="b"/>
                      <a:r>
                        <a:rPr lang="fr-FR" sz="700" u="none" strike="noStrike">
                          <a:effectLst/>
                        </a:rPr>
                        <a:t>Total général</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89</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a:effectLst/>
                        </a:rPr>
                        <a:t>97</a:t>
                      </a:r>
                      <a:endParaRPr lang="fr-FR" sz="700" b="0" i="0" u="none" strike="noStrike">
                        <a:effectLst/>
                        <a:latin typeface="Verdana" panose="020B0604030504040204" pitchFamily="34" charset="0"/>
                      </a:endParaRPr>
                    </a:p>
                  </a:txBody>
                  <a:tcPr marL="6027" marR="6027" marT="6027" marB="0" anchor="b"/>
                </a:tc>
                <a:tc>
                  <a:txBody>
                    <a:bodyPr/>
                    <a:lstStyle/>
                    <a:p>
                      <a:pPr algn="l" fontAlgn="b"/>
                      <a:r>
                        <a:rPr lang="fr-FR" sz="700" u="none" strike="noStrike">
                          <a:effectLst/>
                        </a:rPr>
                        <a:t> </a:t>
                      </a:r>
                      <a:endParaRPr lang="fr-FR" sz="700" b="0" i="0" u="none" strike="noStrike">
                        <a:effectLst/>
                        <a:latin typeface="Verdana" panose="020B0604030504040204" pitchFamily="34" charset="0"/>
                      </a:endParaRPr>
                    </a:p>
                  </a:txBody>
                  <a:tcPr marL="6027" marR="6027" marT="6027" marB="0" anchor="b"/>
                </a:tc>
                <a:tc>
                  <a:txBody>
                    <a:bodyPr/>
                    <a:lstStyle/>
                    <a:p>
                      <a:pPr algn="r" fontAlgn="b"/>
                      <a:r>
                        <a:rPr lang="fr-FR" sz="700" u="none" strike="noStrike" dirty="0">
                          <a:effectLst/>
                        </a:rPr>
                        <a:t>186</a:t>
                      </a:r>
                      <a:endParaRPr lang="fr-FR" sz="700" b="0" i="0" u="none" strike="noStrike" dirty="0">
                        <a:effectLst/>
                        <a:latin typeface="Verdana" panose="020B0604030504040204" pitchFamily="34" charset="0"/>
                      </a:endParaRPr>
                    </a:p>
                  </a:txBody>
                  <a:tcPr marL="6027" marR="6027" marT="6027" marB="0" anchor="b"/>
                </a:tc>
                <a:extLst>
                  <a:ext uri="{0D108BD9-81ED-4DB2-BD59-A6C34878D82A}">
                    <a16:rowId xmlns:a16="http://schemas.microsoft.com/office/drawing/2014/main" val="10037"/>
                  </a:ext>
                </a:extLst>
              </a:tr>
            </a:tbl>
          </a:graphicData>
        </a:graphic>
      </p:graphicFrame>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5859" y="2326470"/>
            <a:ext cx="4266795" cy="3612492"/>
          </a:xfrm>
          <a:prstGeom prst="rect">
            <a:avLst/>
          </a:prstGeom>
        </p:spPr>
      </p:pic>
      <p:sp>
        <p:nvSpPr>
          <p:cNvPr id="11" name="ZoneTexte 10"/>
          <p:cNvSpPr txBox="1"/>
          <p:nvPr/>
        </p:nvSpPr>
        <p:spPr>
          <a:xfrm>
            <a:off x="7819292" y="1735015"/>
            <a:ext cx="3303362" cy="369332"/>
          </a:xfrm>
          <a:prstGeom prst="rect">
            <a:avLst/>
          </a:prstGeom>
          <a:noFill/>
        </p:spPr>
        <p:txBody>
          <a:bodyPr wrap="square" rtlCol="0">
            <a:spAutoFit/>
          </a:bodyPr>
          <a:lstStyle/>
          <a:p>
            <a:r>
              <a:rPr lang="fr-FR" dirty="0"/>
              <a:t> Part des clubs dans les réponses</a:t>
            </a:r>
          </a:p>
        </p:txBody>
      </p:sp>
      <p:sp>
        <p:nvSpPr>
          <p:cNvPr id="12" name="ZoneTexte 11"/>
          <p:cNvSpPr txBox="1"/>
          <p:nvPr/>
        </p:nvSpPr>
        <p:spPr>
          <a:xfrm>
            <a:off x="844062" y="1606062"/>
            <a:ext cx="5251938" cy="369332"/>
          </a:xfrm>
          <a:prstGeom prst="rect">
            <a:avLst/>
          </a:prstGeom>
          <a:noFill/>
        </p:spPr>
        <p:txBody>
          <a:bodyPr wrap="square" rtlCol="0">
            <a:spAutoFit/>
          </a:bodyPr>
          <a:lstStyle/>
          <a:p>
            <a:r>
              <a:rPr lang="fr-FR" dirty="0"/>
              <a:t>Clubs et réponses à la question 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03513" y="265042"/>
            <a:ext cx="8984974" cy="1232453"/>
          </a:xfrm>
        </p:spPr>
        <p:txBody>
          <a:bodyPr>
            <a:normAutofit/>
          </a:bodyPr>
          <a:lstStyle/>
          <a:p>
            <a:r>
              <a:rPr lang="fr-FR" sz="3600" b="1" dirty="0"/>
              <a:t>Enquête sur une pratique du cyclotourisme dans le Parc National de Forêts – Question 2</a:t>
            </a:r>
            <a:endParaRPr lang="fr-FR" dirty="0"/>
          </a:p>
        </p:txBody>
      </p:sp>
      <p:sp>
        <p:nvSpPr>
          <p:cNvPr id="3" name="ZoneTexte 2"/>
          <p:cNvSpPr txBox="1"/>
          <p:nvPr/>
        </p:nvSpPr>
        <p:spPr>
          <a:xfrm>
            <a:off x="6855859" y="2326470"/>
            <a:ext cx="4647028" cy="3370946"/>
          </a:xfrm>
          <a:prstGeom prst="rect">
            <a:avLst/>
          </a:prstGeom>
          <a:noFill/>
        </p:spPr>
        <p:txBody>
          <a:bodyPr wrap="square" rtlCol="0">
            <a:spAutoFit/>
          </a:bodyPr>
          <a:lstStyle/>
          <a:p>
            <a:endParaRPr lang="fr-FR" dirty="0"/>
          </a:p>
        </p:txBody>
      </p:sp>
      <p:pic>
        <p:nvPicPr>
          <p:cNvPr id="5" name="Image 4"/>
          <p:cNvPicPr>
            <a:picLocks noChangeAspect="1"/>
          </p:cNvPicPr>
          <p:nvPr/>
        </p:nvPicPr>
        <p:blipFill>
          <a:blip r:embed="rId2"/>
          <a:stretch>
            <a:fillRect/>
          </a:stretch>
        </p:blipFill>
        <p:spPr>
          <a:xfrm>
            <a:off x="7221802" y="2326470"/>
            <a:ext cx="3915141" cy="4101576"/>
          </a:xfrm>
          <a:prstGeom prst="rect">
            <a:avLst/>
          </a:prstGeom>
        </p:spPr>
      </p:pic>
      <p:sp>
        <p:nvSpPr>
          <p:cNvPr id="6" name="ZoneTexte 5"/>
          <p:cNvSpPr txBox="1"/>
          <p:nvPr/>
        </p:nvSpPr>
        <p:spPr>
          <a:xfrm>
            <a:off x="858129" y="2053882"/>
            <a:ext cx="6161649" cy="4776051"/>
          </a:xfrm>
          <a:prstGeom prst="rect">
            <a:avLst/>
          </a:prstGeom>
          <a:noFill/>
        </p:spPr>
        <p:txBody>
          <a:bodyPr wrap="square" rtlCol="0">
            <a:spAutoFit/>
          </a:bodyPr>
          <a:lstStyle/>
          <a:p>
            <a:r>
              <a:rPr lang="fr-FR" dirty="0">
                <a:effectLst/>
                <a:latin typeface="Calibri" panose="020F0502020204030204" pitchFamily="34" charset="0"/>
                <a:cs typeface="Times New Roman" panose="02020603050405020304" pitchFamily="18" charset="0"/>
              </a:rPr>
              <a:t>2 ) Connaissez-vous le  Parc National de Forêts ?</a:t>
            </a:r>
          </a:p>
          <a:p>
            <a:endParaRPr lang="fr-FR" dirty="0"/>
          </a:p>
          <a:p>
            <a:pPr>
              <a:lnSpc>
                <a:spcPct val="107000"/>
              </a:lnSpc>
            </a:pPr>
            <a:r>
              <a:rPr lang="fr-FR" dirty="0">
                <a:effectLst/>
                <a:latin typeface="Calibri" panose="020F0502020204030204" pitchFamily="34" charset="0"/>
                <a:cs typeface="Times New Roman" panose="02020603050405020304" pitchFamily="18" charset="0"/>
              </a:rPr>
              <a:t>En moyenne, 1 cyclotouriste licencié sur 2 connaît le Parc national de forêts. </a:t>
            </a:r>
          </a:p>
          <a:p>
            <a:pPr>
              <a:lnSpc>
                <a:spcPct val="107000"/>
              </a:lnSpc>
            </a:pPr>
            <a:r>
              <a:rPr lang="fr-FR" dirty="0">
                <a:effectLst/>
                <a:latin typeface="Calibri" panose="020F0502020204030204" pitchFamily="34" charset="0"/>
                <a:cs typeface="Times New Roman" panose="02020603050405020304" pitchFamily="18" charset="0"/>
              </a:rPr>
              <a:t>( 52.2 % de oui  pour 47.8 %  de non) </a:t>
            </a:r>
          </a:p>
          <a:p>
            <a:pPr>
              <a:lnSpc>
                <a:spcPct val="107000"/>
              </a:lnSpc>
            </a:pPr>
            <a:r>
              <a:rPr lang="fr-FR" dirty="0">
                <a:effectLst/>
                <a:latin typeface="Calibri" panose="020F0502020204030204" pitchFamily="34" charset="0"/>
                <a:cs typeface="Times New Roman" panose="02020603050405020304" pitchFamily="18" charset="0"/>
              </a:rPr>
              <a:t>( 51 % de non  pour 49 % de oui en ne  considérant que les populations des 29 clubs les plus éloignés du Parc)</a:t>
            </a:r>
          </a:p>
          <a:p>
            <a:pPr>
              <a:lnSpc>
                <a:spcPct val="107000"/>
              </a:lnSpc>
            </a:pPr>
            <a:r>
              <a:rPr lang="fr-FR" dirty="0">
                <a:effectLst/>
                <a:latin typeface="Calibri" panose="020F0502020204030204" pitchFamily="34" charset="0"/>
                <a:cs typeface="Times New Roman" panose="02020603050405020304" pitchFamily="18" charset="0"/>
              </a:rPr>
              <a:t>Le niveau de connaissance est plus élevé pour les répondants des clubs situés au Nord du département, dans le parc ou en périphérie :  un peu plus de 2 personnes sur 3 des clubs de Chatillon, Montbard, </a:t>
            </a:r>
            <a:r>
              <a:rPr lang="fr-FR" dirty="0" err="1">
                <a:effectLst/>
                <a:latin typeface="Calibri" panose="020F0502020204030204" pitchFamily="34" charset="0"/>
                <a:cs typeface="Times New Roman" panose="02020603050405020304" pitchFamily="18" charset="0"/>
              </a:rPr>
              <a:t>Venarey</a:t>
            </a:r>
            <a:r>
              <a:rPr lang="fr-FR" dirty="0">
                <a:effectLst/>
                <a:latin typeface="Calibri" panose="020F0502020204030204" pitchFamily="34" charset="0"/>
                <a:cs typeface="Times New Roman" panose="02020603050405020304" pitchFamily="18" charset="0"/>
              </a:rPr>
              <a:t>, Is sur Tille, Selongey  (21 « Oui » pour 29 répondants ) connait le parc  (71,5 %)</a:t>
            </a:r>
          </a:p>
          <a:p>
            <a:pPr>
              <a:lnSpc>
                <a:spcPct val="107000"/>
              </a:lnSpc>
            </a:pPr>
            <a:r>
              <a:rPr lang="fr-FR" dirty="0">
                <a:effectLst/>
                <a:latin typeface="Calibri" panose="020F0502020204030204" pitchFamily="34" charset="0"/>
                <a:cs typeface="Times New Roman" panose="02020603050405020304" pitchFamily="18" charset="0"/>
              </a:rPr>
              <a:t>Le niveau de connaissance du parc est élevé dans les clubs de Chatillon, Montbard, </a:t>
            </a:r>
            <a:r>
              <a:rPr lang="fr-FR" dirty="0" err="1">
                <a:effectLst/>
                <a:latin typeface="Calibri" panose="020F0502020204030204" pitchFamily="34" charset="0"/>
                <a:cs typeface="Times New Roman" panose="02020603050405020304" pitchFamily="18" charset="0"/>
              </a:rPr>
              <a:t>Venarey</a:t>
            </a:r>
            <a:r>
              <a:rPr lang="fr-FR" dirty="0">
                <a:effectLst/>
                <a:latin typeface="Calibri" panose="020F0502020204030204" pitchFamily="34" charset="0"/>
                <a:cs typeface="Times New Roman" panose="02020603050405020304" pitchFamily="18" charset="0"/>
              </a:rPr>
              <a:t>. </a:t>
            </a:r>
            <a:r>
              <a:rPr lang="fr-FR" b="1" dirty="0">
                <a:effectLst/>
                <a:latin typeface="Calibri" panose="020F0502020204030204" pitchFamily="34" charset="0"/>
                <a:cs typeface="Times New Roman" panose="02020603050405020304" pitchFamily="18" charset="0"/>
              </a:rPr>
              <a:t>&gt; 75 %</a:t>
            </a:r>
            <a:endParaRPr lang="fr-FR" dirty="0">
              <a:effectLst/>
              <a:latin typeface="Calibri" panose="020F0502020204030204" pitchFamily="34" charset="0"/>
              <a:cs typeface="Times New Roman" panose="02020603050405020304" pitchFamily="18" charset="0"/>
            </a:endParaRPr>
          </a:p>
          <a:p>
            <a:pPr>
              <a:lnSpc>
                <a:spcPct val="107000"/>
              </a:lnSpc>
            </a:pPr>
            <a:r>
              <a:rPr lang="fr-FR" dirty="0">
                <a:effectLst/>
                <a:latin typeface="Calibri" panose="020F0502020204030204" pitchFamily="34" charset="0"/>
                <a:cs typeface="Times New Roman" panose="02020603050405020304" pitchFamily="18" charset="0"/>
              </a:rPr>
              <a:t>Tous les répondants de Chatillon connaissent le Parc.</a:t>
            </a:r>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03513" y="265042"/>
            <a:ext cx="8984974" cy="1232453"/>
          </a:xfrm>
        </p:spPr>
        <p:txBody>
          <a:bodyPr>
            <a:normAutofit/>
          </a:bodyPr>
          <a:lstStyle/>
          <a:p>
            <a:r>
              <a:rPr lang="fr-FR" sz="3600" b="1" dirty="0"/>
              <a:t>Enquête sur une pratique du cyclotourisme dans le Parc National de Forêts – question 3</a:t>
            </a:r>
            <a:endParaRPr lang="fr-FR" dirty="0"/>
          </a:p>
        </p:txBody>
      </p:sp>
      <p:sp>
        <p:nvSpPr>
          <p:cNvPr id="7" name="ZoneTexte 6"/>
          <p:cNvSpPr txBox="1"/>
          <p:nvPr/>
        </p:nvSpPr>
        <p:spPr>
          <a:xfrm>
            <a:off x="758431" y="1992908"/>
            <a:ext cx="10853531" cy="1245277"/>
          </a:xfrm>
          <a:prstGeom prst="rect">
            <a:avLst/>
          </a:prstGeom>
          <a:noFill/>
        </p:spPr>
        <p:txBody>
          <a:bodyPr wrap="square" rtlCol="0">
            <a:spAutoFit/>
          </a:bodyPr>
          <a:lstStyle/>
          <a:p>
            <a:r>
              <a:rPr lang="fr-FR" u="sng" dirty="0">
                <a:effectLst/>
                <a:latin typeface="Calibri" panose="020F0502020204030204" pitchFamily="34" charset="0"/>
                <a:cs typeface="Times New Roman" panose="02020603050405020304" pitchFamily="18" charset="0"/>
              </a:rPr>
              <a:t>3) </a:t>
            </a:r>
            <a:r>
              <a:rPr lang="fr-FR" dirty="0">
                <a:effectLst/>
                <a:latin typeface="Calibri" panose="020F0502020204030204" pitchFamily="34" charset="0"/>
                <a:cs typeface="Times New Roman" panose="02020603050405020304" pitchFamily="18" charset="0"/>
              </a:rPr>
              <a:t>Cochez les départements concernés à votre avis, par le Parc National  de Forêts parmi ces 4 (10,21,52,89)</a:t>
            </a:r>
          </a:p>
          <a:p>
            <a:pPr>
              <a:lnSpc>
                <a:spcPct val="107000"/>
              </a:lnSpc>
            </a:pPr>
            <a:r>
              <a:rPr lang="fr-FR" i="1" dirty="0"/>
              <a:t>Information non donnée dans la question : </a:t>
            </a:r>
            <a:r>
              <a:rPr lang="fr-FR" i="1" dirty="0">
                <a:latin typeface="Calibri" panose="020F0502020204030204" pitchFamily="34" charset="0"/>
                <a:cs typeface="Times New Roman" panose="02020603050405020304" pitchFamily="18" charset="0"/>
              </a:rPr>
              <a:t>l</a:t>
            </a:r>
            <a:r>
              <a:rPr lang="fr-FR" i="1" dirty="0">
                <a:effectLst/>
                <a:latin typeface="Calibri" panose="020F0502020204030204" pitchFamily="34" charset="0"/>
                <a:cs typeface="Times New Roman" panose="02020603050405020304" pitchFamily="18" charset="0"/>
              </a:rPr>
              <a:t>’Aube prend sa source  en Haute Marne. Mais le Parc National des Forêts ne couvre  ni des territoires du département de l’Aube ni du département de l’Yonne, mais seulement des zones de Côte d’Or et de Haute Marne</a:t>
            </a:r>
            <a:endParaRPr lang="fr-FR" i="1" dirty="0"/>
          </a:p>
        </p:txBody>
      </p:sp>
      <p:sp>
        <p:nvSpPr>
          <p:cNvPr id="3" name="ZoneTexte 2"/>
          <p:cNvSpPr txBox="1"/>
          <p:nvPr/>
        </p:nvSpPr>
        <p:spPr>
          <a:xfrm>
            <a:off x="1055077" y="3429000"/>
            <a:ext cx="10175631" cy="3332964"/>
          </a:xfrm>
          <a:prstGeom prst="rect">
            <a:avLst/>
          </a:prstGeom>
          <a:noFill/>
        </p:spPr>
        <p:txBody>
          <a:bodyPr wrap="square" rtlCol="0">
            <a:spAutoFit/>
          </a:bodyPr>
          <a:lstStyle/>
          <a:p>
            <a:pPr>
              <a:lnSpc>
                <a:spcPct val="107000"/>
              </a:lnSpc>
            </a:pPr>
            <a:r>
              <a:rPr lang="fr-FR" b="1" dirty="0">
                <a:effectLst/>
                <a:latin typeface="Calibri" panose="020F0502020204030204" pitchFamily="34" charset="0"/>
                <a:cs typeface="Times New Roman" panose="02020603050405020304" pitchFamily="18" charset="0"/>
              </a:rPr>
              <a:t>Pour les populations des clubs de Chatillon, Montbard, </a:t>
            </a:r>
            <a:r>
              <a:rPr lang="fr-FR" b="1" dirty="0" err="1">
                <a:effectLst/>
                <a:latin typeface="Calibri" panose="020F0502020204030204" pitchFamily="34" charset="0"/>
                <a:cs typeface="Times New Roman" panose="02020603050405020304" pitchFamily="18" charset="0"/>
              </a:rPr>
              <a:t>Venarey</a:t>
            </a:r>
            <a:r>
              <a:rPr lang="fr-FR" b="1" dirty="0">
                <a:effectLst/>
                <a:latin typeface="Calibri" panose="020F0502020204030204" pitchFamily="34" charset="0"/>
                <a:cs typeface="Times New Roman" panose="02020603050405020304" pitchFamily="18" charset="0"/>
              </a:rPr>
              <a:t>, Is sur Tille, Selongey </a:t>
            </a:r>
            <a:r>
              <a:rPr lang="fr-FR" dirty="0">
                <a:effectLst/>
                <a:latin typeface="Calibri" panose="020F0502020204030204" pitchFamily="34" charset="0"/>
                <a:cs typeface="Times New Roman" panose="02020603050405020304" pitchFamily="18" charset="0"/>
              </a:rPr>
              <a:t>ayant répondu OUI à la question 2, la Côte d’or est  systématiquement citée comme département occupé par le Parc National de forêts,  généralement en association avec  la Haute Marne et aussi dans ¼ des citations en association avec l’Aube, plus rarement avec le département de l’Yonne.</a:t>
            </a:r>
          </a:p>
          <a:p>
            <a:pPr>
              <a:lnSpc>
                <a:spcPct val="107000"/>
              </a:lnSpc>
            </a:pPr>
            <a:r>
              <a:rPr lang="fr-FR" b="1" dirty="0">
                <a:effectLst/>
                <a:latin typeface="Calibri" panose="020F0502020204030204" pitchFamily="34" charset="0"/>
                <a:cs typeface="Times New Roman" panose="02020603050405020304" pitchFamily="18" charset="0"/>
              </a:rPr>
              <a:t>On  peut donc dire que la connaissance  des limites du parc  reste  imprécise pour 1/3 de ceux  qui disent connaître le Parc  et qui sont les mieux placés en principe pour les connaître.</a:t>
            </a:r>
          </a:p>
          <a:p>
            <a:pPr>
              <a:lnSpc>
                <a:spcPct val="107000"/>
              </a:lnSpc>
            </a:pPr>
            <a:r>
              <a:rPr lang="fr-FR" dirty="0">
                <a:effectLst/>
                <a:latin typeface="Calibri" panose="020F0502020204030204" pitchFamily="34" charset="0"/>
                <a:cs typeface="Times New Roman" panose="02020603050405020304" pitchFamily="18" charset="0"/>
              </a:rPr>
              <a:t>Pour les populations des 29 autres clubs ayant déclaré connaître le Parc, l’association Côte d’Or – Haute Marne est réalisée parfaitement dans un 1/3 des cas  (30 % - 23 cas).</a:t>
            </a:r>
          </a:p>
          <a:p>
            <a:pPr>
              <a:lnSpc>
                <a:spcPct val="107000"/>
              </a:lnSpc>
            </a:pPr>
            <a:r>
              <a:rPr lang="fr-FR" dirty="0">
                <a:effectLst/>
                <a:latin typeface="Calibri" panose="020F0502020204030204" pitchFamily="34" charset="0"/>
                <a:cs typeface="Times New Roman" panose="02020603050405020304" pitchFamily="18" charset="0"/>
              </a:rPr>
              <a:t>Pour les 2/3 des cas  (53) où l’association est imparfaite ou incomplète, l’Aube est citée à 58%, et l’Yonne à 25 % , ces deux départements étant considérés à tort comme deux composantes du Parc.</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03513" y="265042"/>
            <a:ext cx="8984974" cy="1232453"/>
          </a:xfrm>
        </p:spPr>
        <p:txBody>
          <a:bodyPr>
            <a:normAutofit/>
          </a:bodyPr>
          <a:lstStyle/>
          <a:p>
            <a:r>
              <a:rPr lang="fr-FR" sz="3600" b="1" dirty="0"/>
              <a:t>Enquête sur une pratique du cyclotourisme dans le Parc National de Forêts – question3</a:t>
            </a:r>
            <a:endParaRPr lang="fr-FR" dirty="0"/>
          </a:p>
        </p:txBody>
      </p:sp>
      <p:sp>
        <p:nvSpPr>
          <p:cNvPr id="3" name="ZoneTexte 2"/>
          <p:cNvSpPr txBox="1"/>
          <p:nvPr/>
        </p:nvSpPr>
        <p:spPr>
          <a:xfrm>
            <a:off x="844062" y="4143100"/>
            <a:ext cx="5052646" cy="2449858"/>
          </a:xfrm>
          <a:prstGeom prst="rect">
            <a:avLst/>
          </a:prstGeom>
          <a:noFill/>
        </p:spPr>
        <p:txBody>
          <a:bodyPr wrap="square" rtlCol="0">
            <a:spAutoFit/>
          </a:bodyPr>
          <a:lstStyle/>
          <a:p>
            <a:endParaRPr lang="fr-FR" dirty="0"/>
          </a:p>
        </p:txBody>
      </p:sp>
      <p:pic>
        <p:nvPicPr>
          <p:cNvPr id="5" name="Image 4"/>
          <p:cNvPicPr>
            <a:picLocks noChangeAspect="1"/>
          </p:cNvPicPr>
          <p:nvPr/>
        </p:nvPicPr>
        <p:blipFill>
          <a:blip r:embed="rId2"/>
          <a:stretch>
            <a:fillRect/>
          </a:stretch>
        </p:blipFill>
        <p:spPr>
          <a:xfrm>
            <a:off x="8053754" y="1549569"/>
            <a:ext cx="3619215" cy="5247864"/>
          </a:xfrm>
          <a:prstGeom prst="rect">
            <a:avLst/>
          </a:prstGeom>
        </p:spPr>
      </p:pic>
      <p:sp>
        <p:nvSpPr>
          <p:cNvPr id="6" name="ZoneTexte 5"/>
          <p:cNvSpPr txBox="1"/>
          <p:nvPr/>
        </p:nvSpPr>
        <p:spPr>
          <a:xfrm>
            <a:off x="844062" y="2215661"/>
            <a:ext cx="4700953" cy="1200329"/>
          </a:xfrm>
          <a:prstGeom prst="rect">
            <a:avLst/>
          </a:prstGeom>
          <a:noFill/>
        </p:spPr>
        <p:txBody>
          <a:bodyPr wrap="square" rtlCol="0">
            <a:spAutoFit/>
          </a:bodyPr>
          <a:lstStyle/>
          <a:p>
            <a:r>
              <a:rPr lang="fr-FR" dirty="0"/>
              <a:t>On notera  que 7 cyclos licenciés  n’ont pas cité la Côte d’Or dans leurs associations de départements, situant le Parc National en dehors du département 21.</a:t>
            </a:r>
          </a:p>
        </p:txBody>
      </p:sp>
      <p:graphicFrame>
        <p:nvGraphicFramePr>
          <p:cNvPr id="7" name="Tableau 6"/>
          <p:cNvGraphicFramePr>
            <a:graphicFrameLocks noGrp="1"/>
          </p:cNvGraphicFramePr>
          <p:nvPr/>
        </p:nvGraphicFramePr>
        <p:xfrm>
          <a:off x="237677" y="3588759"/>
          <a:ext cx="7678615" cy="1779270"/>
        </p:xfrm>
        <a:graphic>
          <a:graphicData uri="http://schemas.openxmlformats.org/drawingml/2006/table">
            <a:tbl>
              <a:tblPr>
                <a:tableStyleId>{5C22544A-7EE6-4342-B048-85BDC9FD1C3A}</a:tableStyleId>
              </a:tblPr>
              <a:tblGrid>
                <a:gridCol w="4076499">
                  <a:extLst>
                    <a:ext uri="{9D8B030D-6E8A-4147-A177-3AD203B41FA5}">
                      <a16:colId xmlns:a16="http://schemas.microsoft.com/office/drawing/2014/main" val="20000"/>
                    </a:ext>
                  </a:extLst>
                </a:gridCol>
                <a:gridCol w="900529">
                  <a:extLst>
                    <a:ext uri="{9D8B030D-6E8A-4147-A177-3AD203B41FA5}">
                      <a16:colId xmlns:a16="http://schemas.microsoft.com/office/drawing/2014/main" val="20001"/>
                    </a:ext>
                  </a:extLst>
                </a:gridCol>
                <a:gridCol w="900529">
                  <a:extLst>
                    <a:ext uri="{9D8B030D-6E8A-4147-A177-3AD203B41FA5}">
                      <a16:colId xmlns:a16="http://schemas.microsoft.com/office/drawing/2014/main" val="20002"/>
                    </a:ext>
                  </a:extLst>
                </a:gridCol>
                <a:gridCol w="900529">
                  <a:extLst>
                    <a:ext uri="{9D8B030D-6E8A-4147-A177-3AD203B41FA5}">
                      <a16:colId xmlns:a16="http://schemas.microsoft.com/office/drawing/2014/main" val="20003"/>
                    </a:ext>
                  </a:extLst>
                </a:gridCol>
                <a:gridCol w="900529">
                  <a:extLst>
                    <a:ext uri="{9D8B030D-6E8A-4147-A177-3AD203B41FA5}">
                      <a16:colId xmlns:a16="http://schemas.microsoft.com/office/drawing/2014/main" val="20004"/>
                    </a:ext>
                  </a:extLst>
                </a:gridCol>
              </a:tblGrid>
              <a:tr h="0">
                <a:tc>
                  <a:txBody>
                    <a:bodyPr/>
                    <a:lstStyle/>
                    <a:p>
                      <a:pPr algn="l" fontAlgn="b"/>
                      <a:r>
                        <a:rPr lang="fr-FR" sz="1100" u="none" strike="noStrike">
                          <a:effectLst/>
                        </a:rPr>
                        <a:t>1 ) De quel club êtes-vous ou êtes-vous membre individuel FFCT ? Si vous ne souhaitez pas donner cette information utilisez l'option "Ne souhaite pas répondre" en fin de liste des clubs.</a:t>
                      </a:r>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Aube</a:t>
                      </a:r>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Côte d'Or</a:t>
                      </a:r>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Haute Marne</a:t>
                      </a:r>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Yonne</a:t>
                      </a:r>
                      <a:endParaRPr lang="fr-FR" sz="1100" b="0" i="0" u="none" strike="noStrike">
                        <a:effectLst/>
                        <a:latin typeface="Verdana" panose="020B0604030504040204" pitchFamily="34" charset="0"/>
                      </a:endParaRPr>
                    </a:p>
                  </a:txBody>
                  <a:tcPr marL="9525" marR="9525" marT="9525" marB="0" anchor="b"/>
                </a:tc>
                <a:extLst>
                  <a:ext uri="{0D108BD9-81ED-4DB2-BD59-A6C34878D82A}">
                    <a16:rowId xmlns:a16="http://schemas.microsoft.com/office/drawing/2014/main" val="10000"/>
                  </a:ext>
                </a:extLst>
              </a:tr>
              <a:tr h="180975">
                <a:tc>
                  <a:txBody>
                    <a:bodyPr/>
                    <a:lstStyle/>
                    <a:p>
                      <a:pPr algn="l" fontAlgn="b"/>
                      <a:r>
                        <a:rPr lang="fr-FR" sz="1100" u="none" strike="noStrike">
                          <a:effectLst/>
                        </a:rPr>
                        <a:t>IS SUR TILLE - Cyclo club du val d'Is</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dirty="0">
                          <a:effectLst/>
                        </a:rPr>
                        <a:t>X</a:t>
                      </a:r>
                      <a:endParaRPr lang="fr-FR" sz="1100" b="0" i="0" u="none" strike="noStrike" dirty="0">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extLst>
                  <a:ext uri="{0D108BD9-81ED-4DB2-BD59-A6C34878D82A}">
                    <a16:rowId xmlns:a16="http://schemas.microsoft.com/office/drawing/2014/main" val="10001"/>
                  </a:ext>
                </a:extLst>
              </a:tr>
              <a:tr h="180975">
                <a:tc>
                  <a:txBody>
                    <a:bodyPr/>
                    <a:lstStyle/>
                    <a:p>
                      <a:pPr algn="l" fontAlgn="b"/>
                      <a:r>
                        <a:rPr lang="fr-FR" sz="1100" u="none" strike="noStrike" dirty="0">
                          <a:effectLst/>
                        </a:rPr>
                        <a:t>DIJON -CHANTALISTES sport culture</a:t>
                      </a:r>
                      <a:endParaRPr lang="fr-FR" sz="1100" b="0" i="0" u="none" strike="noStrike" dirty="0">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extLst>
                  <a:ext uri="{0D108BD9-81ED-4DB2-BD59-A6C34878D82A}">
                    <a16:rowId xmlns:a16="http://schemas.microsoft.com/office/drawing/2014/main" val="10002"/>
                  </a:ext>
                </a:extLst>
              </a:tr>
              <a:tr h="180975">
                <a:tc>
                  <a:txBody>
                    <a:bodyPr/>
                    <a:lstStyle/>
                    <a:p>
                      <a:pPr algn="l" fontAlgn="b"/>
                      <a:r>
                        <a:rPr lang="fr-FR" sz="1100" u="none" strike="noStrike">
                          <a:effectLst/>
                        </a:rPr>
                        <a:t>SELONGEY - Ass cyclo selongéenne</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extLst>
                  <a:ext uri="{0D108BD9-81ED-4DB2-BD59-A6C34878D82A}">
                    <a16:rowId xmlns:a16="http://schemas.microsoft.com/office/drawing/2014/main" val="10003"/>
                  </a:ext>
                </a:extLst>
              </a:tr>
              <a:tr h="180975">
                <a:tc>
                  <a:txBody>
                    <a:bodyPr/>
                    <a:lstStyle/>
                    <a:p>
                      <a:pPr algn="l" fontAlgn="b"/>
                      <a:r>
                        <a:rPr lang="fr-FR" sz="1100" u="none" strike="noStrike" dirty="0">
                          <a:effectLst/>
                        </a:rPr>
                        <a:t>BEAUNE Cyclos</a:t>
                      </a:r>
                      <a:endParaRPr lang="fr-FR" sz="1100" b="0" i="0" u="none" strike="noStrike" dirty="0">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extLst>
                  <a:ext uri="{0D108BD9-81ED-4DB2-BD59-A6C34878D82A}">
                    <a16:rowId xmlns:a16="http://schemas.microsoft.com/office/drawing/2014/main" val="10004"/>
                  </a:ext>
                </a:extLst>
              </a:tr>
              <a:tr h="180975">
                <a:tc>
                  <a:txBody>
                    <a:bodyPr/>
                    <a:lstStyle/>
                    <a:p>
                      <a:pPr algn="l" fontAlgn="b"/>
                      <a:r>
                        <a:rPr lang="fr-FR" sz="1100" u="none" strike="noStrike" dirty="0">
                          <a:effectLst/>
                        </a:rPr>
                        <a:t>DIJON - RANDONNEURS dijonnais</a:t>
                      </a:r>
                      <a:endParaRPr lang="fr-FR" sz="1100" b="0" i="0" u="none" strike="noStrike" dirty="0">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extLst>
                  <a:ext uri="{0D108BD9-81ED-4DB2-BD59-A6C34878D82A}">
                    <a16:rowId xmlns:a16="http://schemas.microsoft.com/office/drawing/2014/main" val="10005"/>
                  </a:ext>
                </a:extLst>
              </a:tr>
              <a:tr h="180975">
                <a:tc>
                  <a:txBody>
                    <a:bodyPr/>
                    <a:lstStyle/>
                    <a:p>
                      <a:pPr algn="l" fontAlgn="b"/>
                      <a:r>
                        <a:rPr lang="fr-FR" sz="1100" u="none" strike="noStrike">
                          <a:effectLst/>
                        </a:rPr>
                        <a:t>DIJON - RANDONNEURS dijonnais</a:t>
                      </a:r>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extLst>
                  <a:ext uri="{0D108BD9-81ED-4DB2-BD59-A6C34878D82A}">
                    <a16:rowId xmlns:a16="http://schemas.microsoft.com/office/drawing/2014/main" val="10006"/>
                  </a:ext>
                </a:extLst>
              </a:tr>
              <a:tr h="180975">
                <a:tc>
                  <a:txBody>
                    <a:bodyPr/>
                    <a:lstStyle/>
                    <a:p>
                      <a:pPr algn="l" fontAlgn="b"/>
                      <a:r>
                        <a:rPr lang="fr-FR" sz="1100" u="none" strike="noStrike">
                          <a:effectLst/>
                        </a:rPr>
                        <a:t>MONTBARD - Cyclos randonneurs montbardois</a:t>
                      </a:r>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a:effectLst/>
                        <a:latin typeface="Verdana" panose="020B0604030504040204" pitchFamily="34" charset="0"/>
                      </a:endParaRPr>
                    </a:p>
                  </a:txBody>
                  <a:tcPr marL="9525" marR="9525" marT="9525" marB="0" anchor="b"/>
                </a:tc>
                <a:tc>
                  <a:txBody>
                    <a:bodyPr/>
                    <a:lstStyle/>
                    <a:p>
                      <a:pPr algn="l" fontAlgn="b"/>
                      <a:r>
                        <a:rPr lang="fr-FR" sz="1100" u="none" strike="noStrike">
                          <a:effectLst/>
                        </a:rPr>
                        <a:t>X</a:t>
                      </a:r>
                      <a:endParaRPr lang="fr-FR" sz="1100" b="0" i="0" u="none" strike="noStrike">
                        <a:effectLst/>
                        <a:latin typeface="Verdana" panose="020B0604030504040204" pitchFamily="34" charset="0"/>
                      </a:endParaRPr>
                    </a:p>
                  </a:txBody>
                  <a:tcPr marL="9525" marR="9525" marT="9525" marB="0" anchor="b"/>
                </a:tc>
                <a:tc>
                  <a:txBody>
                    <a:bodyPr/>
                    <a:lstStyle/>
                    <a:p>
                      <a:pPr algn="l" fontAlgn="b"/>
                      <a:endParaRPr lang="fr-FR" sz="1100" b="0" i="0" u="none" strike="noStrike" dirty="0">
                        <a:effectLst/>
                        <a:latin typeface="Verdana" panose="020B0604030504040204" pitchFamily="34" charset="0"/>
                      </a:endParaRPr>
                    </a:p>
                  </a:txBody>
                  <a:tcPr marL="9525" marR="9525" marT="9525" marB="0" anchor="b"/>
                </a:tc>
                <a:extLst>
                  <a:ext uri="{0D108BD9-81ED-4DB2-BD59-A6C34878D82A}">
                    <a16:rowId xmlns:a16="http://schemas.microsoft.com/office/drawing/2014/main" val="1000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22159" y="420415"/>
            <a:ext cx="8984974" cy="1232453"/>
          </a:xfrm>
        </p:spPr>
        <p:txBody>
          <a:bodyPr>
            <a:normAutofit/>
          </a:bodyPr>
          <a:lstStyle/>
          <a:p>
            <a:r>
              <a:rPr lang="fr-FR" sz="3600" b="1" dirty="0"/>
              <a:t>Enquête sur une pratique du cyclotourisme dans le Parc National de Forêts – question 4</a:t>
            </a:r>
            <a:endParaRPr lang="fr-FR" dirty="0"/>
          </a:p>
        </p:txBody>
      </p:sp>
      <p:sp>
        <p:nvSpPr>
          <p:cNvPr id="7" name="ZoneTexte 6"/>
          <p:cNvSpPr txBox="1"/>
          <p:nvPr/>
        </p:nvSpPr>
        <p:spPr>
          <a:xfrm>
            <a:off x="758430" y="1652868"/>
            <a:ext cx="10853531" cy="665695"/>
          </a:xfrm>
          <a:prstGeom prst="rect">
            <a:avLst/>
          </a:prstGeom>
          <a:noFill/>
        </p:spPr>
        <p:txBody>
          <a:bodyPr wrap="square" rtlCol="0">
            <a:spAutoFit/>
          </a:bodyPr>
          <a:lstStyle/>
          <a:p>
            <a:r>
              <a:rPr lang="fr-FR" b="1" dirty="0">
                <a:solidFill>
                  <a:srgbClr val="00B050"/>
                </a:solidFill>
                <a:effectLst/>
                <a:latin typeface="Calibri" panose="020F0502020204030204" pitchFamily="34" charset="0"/>
                <a:cs typeface="Times New Roman" panose="02020603050405020304" pitchFamily="18" charset="0"/>
              </a:rPr>
              <a:t>4) Vous êtes-vous déjà rendu dans le Parc National de Forêts, avant ou après sa création en 2019 ?</a:t>
            </a:r>
          </a:p>
          <a:p>
            <a:endParaRPr lang="fr-FR" i="1" dirty="0"/>
          </a:p>
        </p:txBody>
      </p:sp>
      <p:sp>
        <p:nvSpPr>
          <p:cNvPr id="3" name="ZoneTexte 2"/>
          <p:cNvSpPr txBox="1"/>
          <p:nvPr/>
        </p:nvSpPr>
        <p:spPr>
          <a:xfrm>
            <a:off x="364947" y="1985715"/>
            <a:ext cx="7888099" cy="4914166"/>
          </a:xfrm>
          <a:prstGeom prst="rect">
            <a:avLst/>
          </a:prstGeom>
          <a:noFill/>
        </p:spPr>
        <p:txBody>
          <a:bodyPr wrap="square" rtlCol="0">
            <a:spAutoFit/>
          </a:bodyPr>
          <a:lstStyle/>
          <a:p>
            <a:pPr>
              <a:lnSpc>
                <a:spcPct val="107000"/>
              </a:lnSpc>
            </a:pPr>
            <a:endParaRPr lang="fr-FR" sz="1600" dirty="0">
              <a:effectLst/>
              <a:latin typeface="Calibri" panose="020F0502020204030204" pitchFamily="34" charset="0"/>
              <a:cs typeface="Times New Roman" panose="02020603050405020304" pitchFamily="18" charset="0"/>
            </a:endParaRPr>
          </a:p>
          <a:p>
            <a:pPr>
              <a:lnSpc>
                <a:spcPct val="107000"/>
              </a:lnSpc>
            </a:pPr>
            <a:r>
              <a:rPr lang="fr-FR" sz="1600" dirty="0">
                <a:effectLst/>
                <a:latin typeface="Calibri" panose="020F0502020204030204" pitchFamily="34" charset="0"/>
                <a:cs typeface="Times New Roman" panose="02020603050405020304" pitchFamily="18" charset="0"/>
              </a:rPr>
              <a:t>51 des répondants   (</a:t>
            </a:r>
            <a:r>
              <a:rPr lang="fr-FR" sz="1600" b="1" dirty="0">
                <a:solidFill>
                  <a:srgbClr val="00B050"/>
                </a:solidFill>
                <a:effectLst/>
                <a:latin typeface="Calibri" panose="020F0502020204030204" pitchFamily="34" charset="0"/>
                <a:cs typeface="Times New Roman" panose="02020603050405020304" pitchFamily="18" charset="0"/>
              </a:rPr>
              <a:t>27.4 %) </a:t>
            </a:r>
            <a:r>
              <a:rPr lang="fr-FR" sz="1600" dirty="0">
                <a:effectLst/>
                <a:latin typeface="Calibri" panose="020F0502020204030204" pitchFamily="34" charset="0"/>
                <a:cs typeface="Times New Roman" panose="02020603050405020304" pitchFamily="18" charset="0"/>
              </a:rPr>
              <a:t>ne peuvent déterminer leur venue ou non dans le parc ; ce niveau d’incertitude est à mettre en corrélation avec  le niveau de connaissance des départements occupés par le Parc (question 3).</a:t>
            </a:r>
          </a:p>
          <a:p>
            <a:pPr>
              <a:lnSpc>
                <a:spcPct val="107000"/>
              </a:lnSpc>
            </a:pPr>
            <a:endParaRPr lang="fr-FR" sz="1600" dirty="0">
              <a:effectLst/>
              <a:latin typeface="Calibri" panose="020F0502020204030204" pitchFamily="34" charset="0"/>
              <a:cs typeface="Times New Roman" panose="02020603050405020304" pitchFamily="18" charset="0"/>
            </a:endParaRPr>
          </a:p>
          <a:p>
            <a:pPr>
              <a:lnSpc>
                <a:spcPct val="107000"/>
              </a:lnSpc>
            </a:pPr>
            <a:r>
              <a:rPr lang="fr-FR" sz="1600" dirty="0">
                <a:effectLst/>
                <a:latin typeface="Calibri" panose="020F0502020204030204" pitchFamily="34" charset="0"/>
                <a:cs typeface="Times New Roman" panose="02020603050405020304" pitchFamily="18" charset="0"/>
              </a:rPr>
              <a:t>1 répondant sur 3 à la Q4 (</a:t>
            </a:r>
            <a:r>
              <a:rPr lang="fr-FR" sz="1600" b="1" dirty="0">
                <a:solidFill>
                  <a:schemeClr val="accent5">
                    <a:lumMod val="75000"/>
                  </a:schemeClr>
                </a:solidFill>
                <a:effectLst/>
                <a:latin typeface="Calibri" panose="020F0502020204030204" pitchFamily="34" charset="0"/>
                <a:cs typeface="Times New Roman" panose="02020603050405020304" pitchFamily="18" charset="0"/>
              </a:rPr>
              <a:t>31.7%) </a:t>
            </a:r>
            <a:r>
              <a:rPr lang="fr-FR" sz="1600" dirty="0">
                <a:effectLst/>
                <a:latin typeface="Calibri" panose="020F0502020204030204" pitchFamily="34" charset="0"/>
                <a:cs typeface="Times New Roman" panose="02020603050405020304" pitchFamily="18" charset="0"/>
              </a:rPr>
              <a:t>, a vécu une expérience dans le Parc National de Forêts (59 cyclos /186 répondants)</a:t>
            </a:r>
          </a:p>
          <a:p>
            <a:pPr>
              <a:lnSpc>
                <a:spcPct val="107000"/>
              </a:lnSpc>
            </a:pPr>
            <a:r>
              <a:rPr lang="fr-FR" sz="1600" b="1" dirty="0">
                <a:solidFill>
                  <a:schemeClr val="accent5">
                    <a:lumMod val="75000"/>
                  </a:schemeClr>
                </a:solidFill>
                <a:effectLst/>
                <a:latin typeface="Calibri" panose="020F0502020204030204" pitchFamily="34" charset="0"/>
                <a:cs typeface="Times New Roman" panose="02020603050405020304" pitchFamily="18" charset="0"/>
              </a:rPr>
              <a:t>¼  </a:t>
            </a:r>
            <a:r>
              <a:rPr lang="fr-FR" sz="1600" b="1" dirty="0">
                <a:solidFill>
                  <a:schemeClr val="accent5">
                    <a:lumMod val="75000"/>
                  </a:schemeClr>
                </a:solidFill>
                <a:latin typeface="Calibri" panose="020F0502020204030204" pitchFamily="34" charset="0"/>
                <a:cs typeface="Times New Roman" panose="02020603050405020304" pitchFamily="18" charset="0"/>
              </a:rPr>
              <a:t>des </a:t>
            </a:r>
            <a:r>
              <a:rPr lang="fr-FR" sz="1600" b="1" dirty="0">
                <a:solidFill>
                  <a:schemeClr val="accent5">
                    <a:lumMod val="75000"/>
                  </a:schemeClr>
                </a:solidFill>
                <a:effectLst/>
                <a:latin typeface="Calibri" panose="020F0502020204030204" pitchFamily="34" charset="0"/>
                <a:cs typeface="Times New Roman" panose="02020603050405020304" pitchFamily="18" charset="0"/>
              </a:rPr>
              <a:t>réponses positives </a:t>
            </a:r>
            <a:r>
              <a:rPr lang="fr-FR" sz="1600" dirty="0">
                <a:effectLst/>
                <a:latin typeface="Calibri" panose="020F0502020204030204" pitchFamily="34" charset="0"/>
                <a:cs typeface="Times New Roman" panose="02020603050405020304" pitchFamily="18" charset="0"/>
              </a:rPr>
              <a:t>à la Q4 ont pour origine 3 clubs : Chatillon, Montbard, </a:t>
            </a:r>
            <a:r>
              <a:rPr lang="fr-FR" sz="1600" dirty="0" err="1">
                <a:effectLst/>
                <a:latin typeface="Calibri" panose="020F0502020204030204" pitchFamily="34" charset="0"/>
                <a:cs typeface="Times New Roman" panose="02020603050405020304" pitchFamily="18" charset="0"/>
              </a:rPr>
              <a:t>Venarey</a:t>
            </a:r>
            <a:r>
              <a:rPr lang="fr-FR" sz="1600" dirty="0">
                <a:effectLst/>
                <a:latin typeface="Calibri" panose="020F0502020204030204" pitchFamily="34" charset="0"/>
                <a:cs typeface="Times New Roman" panose="02020603050405020304" pitchFamily="18" charset="0"/>
              </a:rPr>
              <a:t>.  </a:t>
            </a:r>
          </a:p>
          <a:p>
            <a:pPr>
              <a:lnSpc>
                <a:spcPct val="107000"/>
              </a:lnSpc>
            </a:pPr>
            <a:r>
              <a:rPr lang="fr-FR" sz="1600" b="1" dirty="0">
                <a:solidFill>
                  <a:schemeClr val="accent5">
                    <a:lumMod val="75000"/>
                  </a:schemeClr>
                </a:solidFill>
                <a:effectLst/>
                <a:latin typeface="Calibri" panose="020F0502020204030204" pitchFamily="34" charset="0"/>
                <a:cs typeface="Times New Roman" panose="02020603050405020304" pitchFamily="18" charset="0"/>
              </a:rPr>
              <a:t>¾  des réponses positives </a:t>
            </a:r>
            <a:r>
              <a:rPr lang="fr-FR" sz="1600" dirty="0">
                <a:effectLst/>
                <a:latin typeface="Calibri" panose="020F0502020204030204" pitchFamily="34" charset="0"/>
                <a:cs typeface="Times New Roman" panose="02020603050405020304" pitchFamily="18" charset="0"/>
              </a:rPr>
              <a:t>la Q4 proviennent de 19 autres clubs. </a:t>
            </a:r>
          </a:p>
          <a:p>
            <a:pPr>
              <a:lnSpc>
                <a:spcPct val="107000"/>
              </a:lnSpc>
            </a:pPr>
            <a:endParaRPr lang="fr-FR" sz="1100" i="0" dirty="0">
              <a:effectLst/>
              <a:latin typeface="Verdana" panose="020B0604030504040204" pitchFamily="34" charset="0"/>
              <a:ea typeface="SimSun" panose="02010600030101010101" pitchFamily="2" charset="-122"/>
              <a:cs typeface="Times New Roman" panose="02020603050405020304" pitchFamily="18" charset="0"/>
            </a:endParaRPr>
          </a:p>
          <a:p>
            <a:pPr>
              <a:lnSpc>
                <a:spcPct val="107000"/>
              </a:lnSpc>
            </a:pPr>
            <a:r>
              <a:rPr lang="fr-FR" sz="1100" i="0" dirty="0">
                <a:effectLst/>
                <a:latin typeface="Verdana" panose="020B0604030504040204" pitchFamily="34" charset="0"/>
                <a:ea typeface="SimSun" panose="02010600030101010101" pitchFamily="2" charset="-122"/>
                <a:cs typeface="Times New Roman" panose="02020603050405020304" pitchFamily="18" charset="0"/>
              </a:rPr>
              <a:t>A.S.L AISEREY, AMICALE DIAGONALISTES DE FRANCE, ARNAY LE DUC, AS QUETIGNY, ASC SAINT APOLLINAIRE, AUXONNE, BRAZEY EN PLAINE, Avenir sport culture Chevigny, Les pierres qui roulent, </a:t>
            </a:r>
            <a:r>
              <a:rPr lang="fr-FR" sz="1100" i="0" dirty="0" err="1">
                <a:effectLst/>
                <a:latin typeface="Verdana" panose="020B0604030504040204" pitchFamily="34" charset="0"/>
                <a:ea typeface="SimSun" panose="02010600030101010101" pitchFamily="2" charset="-122"/>
                <a:cs typeface="Times New Roman" panose="02020603050405020304" pitchFamily="18" charset="0"/>
              </a:rPr>
              <a:t>Cyclotille</a:t>
            </a:r>
            <a:r>
              <a:rPr lang="fr-FR" sz="1100" i="0" dirty="0">
                <a:effectLst/>
                <a:latin typeface="Verdana" panose="020B0604030504040204" pitchFamily="34" charset="0"/>
                <a:ea typeface="SimSun" panose="02010600030101010101" pitchFamily="2" charset="-122"/>
                <a:cs typeface="Times New Roman" panose="02020603050405020304" pitchFamily="18" charset="0"/>
              </a:rPr>
              <a:t> GENLIS, Amicale CHU, CYCLO'POTE, RANDONNEURS dijonnais, CHANTALISTES sport culture, Cercle </a:t>
            </a:r>
            <a:r>
              <a:rPr lang="fr-FR" sz="1100" i="0" dirty="0" err="1">
                <a:effectLst/>
                <a:latin typeface="Verdana" panose="020B0604030504040204" pitchFamily="34" charset="0"/>
                <a:ea typeface="SimSun" panose="02010600030101010101" pitchFamily="2" charset="-122"/>
                <a:cs typeface="Times New Roman" panose="02020603050405020304" pitchFamily="18" charset="0"/>
              </a:rPr>
              <a:t>laique</a:t>
            </a:r>
            <a:r>
              <a:rPr lang="fr-FR" sz="1100" i="0" dirty="0">
                <a:effectLst/>
                <a:latin typeface="Verdana" panose="020B0604030504040204" pitchFamily="34" charset="0"/>
                <a:ea typeface="SimSun" panose="02010600030101010101" pitchFamily="2" charset="-122"/>
                <a:cs typeface="Times New Roman" panose="02020603050405020304" pitchFamily="18" charset="0"/>
              </a:rPr>
              <a:t> Marsannay, MEMBRES INDIVIDUELS COTE D'OR, Randonneurs VILLERS LES POTS, Vélo club semurois, V.C.P.A POUILLY EN AUXOIS</a:t>
            </a:r>
          </a:p>
          <a:p>
            <a:pPr>
              <a:lnSpc>
                <a:spcPct val="107000"/>
              </a:lnSpc>
            </a:pPr>
            <a:endParaRPr lang="fr-FR" sz="1600" dirty="0">
              <a:effectLst/>
              <a:latin typeface="Calibri" panose="020F0502020204030204" pitchFamily="34" charset="0"/>
              <a:cs typeface="Times New Roman" panose="02020603050405020304" pitchFamily="18" charset="0"/>
            </a:endParaRPr>
          </a:p>
          <a:p>
            <a:pPr>
              <a:lnSpc>
                <a:spcPct val="107000"/>
              </a:lnSpc>
            </a:pPr>
            <a:r>
              <a:rPr lang="fr-FR" sz="1600" b="1" dirty="0">
                <a:effectLst/>
                <a:latin typeface="Calibri" panose="020F0502020204030204" pitchFamily="34" charset="0"/>
                <a:cs typeface="Times New Roman" panose="02020603050405020304" pitchFamily="18" charset="0"/>
              </a:rPr>
              <a:t>Dans plus de la moitié des clubs du </a:t>
            </a:r>
            <a:r>
              <a:rPr lang="fr-FR" sz="1600" b="1" dirty="0">
                <a:latin typeface="Calibri" panose="020F0502020204030204" pitchFamily="34" charset="0"/>
                <a:cs typeface="Times New Roman" panose="02020603050405020304" pitchFamily="18" charset="0"/>
              </a:rPr>
              <a:t>D</a:t>
            </a:r>
            <a:r>
              <a:rPr lang="fr-FR" sz="1600" b="1" dirty="0">
                <a:effectLst/>
                <a:latin typeface="Calibri" panose="020F0502020204030204" pitchFamily="34" charset="0"/>
                <a:cs typeface="Times New Roman" panose="02020603050405020304" pitchFamily="18" charset="0"/>
              </a:rPr>
              <a:t>épartement, il y a au moins une personne qui a une expérience du Parc. On a en quelque sorte parmi nos licenciés </a:t>
            </a:r>
            <a:r>
              <a:rPr lang="fr-FR" sz="1600" b="1" dirty="0">
                <a:solidFill>
                  <a:srgbClr val="FF0000"/>
                </a:solidFill>
                <a:effectLst/>
                <a:latin typeface="Calibri" panose="020F0502020204030204" pitchFamily="34" charset="0"/>
                <a:cs typeface="Times New Roman" panose="02020603050405020304" pitchFamily="18" charset="0"/>
              </a:rPr>
              <a:t>un groupe d’explorateurs du Parc </a:t>
            </a:r>
            <a:r>
              <a:rPr lang="fr-FR" sz="1600" b="1" dirty="0">
                <a:solidFill>
                  <a:srgbClr val="FF0000"/>
                </a:solidFill>
                <a:latin typeface="Calibri" panose="020F0502020204030204" pitchFamily="34" charset="0"/>
                <a:cs typeface="Times New Roman" panose="02020603050405020304" pitchFamily="18" charset="0"/>
              </a:rPr>
              <a:t>N</a:t>
            </a:r>
            <a:r>
              <a:rPr lang="fr-FR" sz="1600" b="1" dirty="0">
                <a:solidFill>
                  <a:srgbClr val="FF0000"/>
                </a:solidFill>
                <a:effectLst/>
                <a:latin typeface="Calibri" panose="020F0502020204030204" pitchFamily="34" charset="0"/>
                <a:cs typeface="Times New Roman" panose="02020603050405020304" pitchFamily="18" charset="0"/>
              </a:rPr>
              <a:t>ational de Forêts</a:t>
            </a:r>
            <a:r>
              <a:rPr lang="fr-FR" sz="1600" b="1" dirty="0">
                <a:effectLst/>
                <a:latin typeface="Calibri" panose="020F0502020204030204" pitchFamily="34" charset="0"/>
                <a:cs typeface="Times New Roman" panose="02020603050405020304" pitchFamily="18" charset="0"/>
              </a:rPr>
              <a:t>.</a:t>
            </a:r>
            <a:r>
              <a:rPr lang="fr-FR" b="1" dirty="0">
                <a:effectLst/>
                <a:latin typeface="Calibri" panose="020F0502020204030204" pitchFamily="34" charset="0"/>
                <a:cs typeface="Times New Roman" panose="02020603050405020304" pitchFamily="18" charset="0"/>
              </a:rPr>
              <a:t> </a:t>
            </a:r>
          </a:p>
          <a:p>
            <a:endParaRPr lang="fr-FR" dirty="0"/>
          </a:p>
        </p:txBody>
      </p:sp>
      <p:pic>
        <p:nvPicPr>
          <p:cNvPr id="8" name="Image 7"/>
          <p:cNvPicPr>
            <a:picLocks noChangeAspect="1"/>
          </p:cNvPicPr>
          <p:nvPr/>
        </p:nvPicPr>
        <p:blipFill>
          <a:blip r:embed="rId2"/>
          <a:stretch>
            <a:fillRect/>
          </a:stretch>
        </p:blipFill>
        <p:spPr>
          <a:xfrm>
            <a:off x="8557846" y="1971386"/>
            <a:ext cx="3269207" cy="466292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16523" y="272690"/>
            <a:ext cx="8358554" cy="887895"/>
          </a:xfrm>
        </p:spPr>
        <p:txBody>
          <a:bodyPr>
            <a:normAutofit/>
          </a:bodyPr>
          <a:lstStyle/>
          <a:p>
            <a:pPr algn="l"/>
            <a:r>
              <a:rPr lang="fr-FR" sz="2800" b="1" dirty="0"/>
              <a:t>Enquête sur une pratique du cyclotourisme dans le Parc National de Forêts – suite question 4 et question 5</a:t>
            </a:r>
            <a:endParaRPr lang="fr-FR" sz="2800" dirty="0"/>
          </a:p>
        </p:txBody>
      </p:sp>
      <p:sp>
        <p:nvSpPr>
          <p:cNvPr id="3" name="ZoneTexte 2"/>
          <p:cNvSpPr txBox="1"/>
          <p:nvPr/>
        </p:nvSpPr>
        <p:spPr>
          <a:xfrm>
            <a:off x="468922" y="1312982"/>
            <a:ext cx="7315201" cy="5440592"/>
          </a:xfrm>
          <a:prstGeom prst="rect">
            <a:avLst/>
          </a:prstGeom>
          <a:noFill/>
        </p:spPr>
        <p:txBody>
          <a:bodyPr wrap="square" rtlCol="0">
            <a:spAutoFit/>
          </a:bodyPr>
          <a:lstStyle/>
          <a:p>
            <a:pPr>
              <a:lnSpc>
                <a:spcPct val="107000"/>
              </a:lnSpc>
            </a:pPr>
            <a:r>
              <a:rPr lang="fr-FR" sz="1400" b="1" u="sng" dirty="0">
                <a:latin typeface="Calibri" panose="020F0502020204030204" pitchFamily="34" charset="0"/>
                <a:cs typeface="Times New Roman" panose="02020603050405020304" pitchFamily="18" charset="0"/>
              </a:rPr>
              <a:t>Tri  croisé question 4 (expérience du parc) et question 2 (connaissance du parc)</a:t>
            </a:r>
          </a:p>
          <a:p>
            <a:pPr>
              <a:lnSpc>
                <a:spcPct val="107000"/>
              </a:lnSpc>
            </a:pPr>
            <a:endParaRPr lang="fr-FR" sz="1400" b="1" u="sng" dirty="0">
              <a:effectLst/>
              <a:latin typeface="Calibri" panose="020F0502020204030204" pitchFamily="34" charset="0"/>
              <a:cs typeface="Times New Roman" panose="02020603050405020304" pitchFamily="18" charset="0"/>
            </a:endParaRPr>
          </a:p>
          <a:p>
            <a:pPr>
              <a:lnSpc>
                <a:spcPct val="107000"/>
              </a:lnSpc>
            </a:pPr>
            <a:r>
              <a:rPr lang="fr-FR" sz="1400" b="1" dirty="0">
                <a:effectLst/>
                <a:latin typeface="Calibri" panose="020F0502020204030204" pitchFamily="34" charset="0"/>
                <a:cs typeface="Times New Roman" panose="02020603050405020304" pitchFamily="18" charset="0"/>
              </a:rPr>
              <a:t>En croisant les réponses  «OUI» à la question 4 (59 oui)  avec ceux qui ont déclaré « Connaître le Parc » (97 Oui –  question 2), on peut en déduire qu’un certain nombre des répondants ont : </a:t>
            </a:r>
          </a:p>
          <a:p>
            <a:pPr marL="285750" indent="-285750">
              <a:lnSpc>
                <a:spcPct val="107000"/>
              </a:lnSpc>
              <a:buFontTx/>
              <a:buChar char="-"/>
            </a:pPr>
            <a:r>
              <a:rPr lang="fr-FR" sz="1400" dirty="0">
                <a:effectLst/>
                <a:latin typeface="Calibri" panose="020F0502020204030204" pitchFamily="34" charset="0"/>
                <a:cs typeface="Times New Roman" panose="02020603050405020304" pitchFamily="18" charset="0"/>
              </a:rPr>
              <a:t>soit une connaissance a minima documentée par des media</a:t>
            </a:r>
          </a:p>
          <a:p>
            <a:pPr marL="285750" indent="-285750">
              <a:lnSpc>
                <a:spcPct val="107000"/>
              </a:lnSpc>
              <a:buFontTx/>
              <a:buChar char="-"/>
            </a:pPr>
            <a:r>
              <a:rPr lang="fr-FR" sz="1400" dirty="0">
                <a:effectLst/>
                <a:latin typeface="Calibri" panose="020F0502020204030204" pitchFamily="34" charset="0"/>
                <a:cs typeface="Times New Roman" panose="02020603050405020304" pitchFamily="18" charset="0"/>
              </a:rPr>
              <a:t>soit une connaissance  vécue et expérimentée</a:t>
            </a:r>
            <a:endParaRPr lang="fr-FR" sz="1400" dirty="0"/>
          </a:p>
          <a:p>
            <a:pPr>
              <a:lnSpc>
                <a:spcPct val="107000"/>
              </a:lnSpc>
            </a:pPr>
            <a:endParaRPr lang="fr-FR" sz="1400" b="1" u="sng" dirty="0">
              <a:effectLst/>
              <a:latin typeface="Calibri" panose="020F0502020204030204" pitchFamily="34" charset="0"/>
              <a:cs typeface="Times New Roman" panose="02020603050405020304" pitchFamily="18" charset="0"/>
            </a:endParaRPr>
          </a:p>
          <a:p>
            <a:pPr>
              <a:lnSpc>
                <a:spcPct val="107000"/>
              </a:lnSpc>
            </a:pPr>
            <a:r>
              <a:rPr lang="fr-FR" sz="1400" dirty="0">
                <a:effectLst/>
                <a:latin typeface="Calibri" panose="020F0502020204030204" pitchFamily="34" charset="0"/>
                <a:cs typeface="Times New Roman" panose="02020603050405020304" pitchFamily="18" charset="0"/>
              </a:rPr>
              <a:t>60% des populations qui connaissent le parc en ont une expérience, un vécu (58 oui sur 97 oui à la question 2) . </a:t>
            </a:r>
          </a:p>
          <a:p>
            <a:pPr>
              <a:lnSpc>
                <a:spcPct val="107000"/>
              </a:lnSpc>
            </a:pPr>
            <a:r>
              <a:rPr lang="fr-FR" sz="1400" dirty="0">
                <a:effectLst/>
                <a:latin typeface="Calibri" panose="020F0502020204030204" pitchFamily="34" charset="0"/>
                <a:cs typeface="Times New Roman" panose="02020603050405020304" pitchFamily="18" charset="0"/>
              </a:rPr>
              <a:t>30 % n’ont pas eu d’expérience (29 non sur 97 oui à la question 2) </a:t>
            </a:r>
          </a:p>
          <a:p>
            <a:pPr>
              <a:lnSpc>
                <a:spcPct val="107000"/>
              </a:lnSpc>
            </a:pPr>
            <a:r>
              <a:rPr lang="fr-FR" sz="1400" dirty="0">
                <a:effectLst/>
                <a:latin typeface="Calibri" panose="020F0502020204030204" pitchFamily="34" charset="0"/>
                <a:cs typeface="Times New Roman" panose="02020603050405020304" pitchFamily="18" charset="0"/>
              </a:rPr>
              <a:t>et 10% ne peuvent confirmer d’expérience (mais connaissent l’existence du parc) </a:t>
            </a:r>
          </a:p>
          <a:p>
            <a:pPr>
              <a:lnSpc>
                <a:spcPct val="107000"/>
              </a:lnSpc>
            </a:pPr>
            <a:endParaRPr lang="fr-FR" sz="1400" dirty="0">
              <a:effectLst/>
              <a:latin typeface="Calibri" panose="020F0502020204030204" pitchFamily="34" charset="0"/>
              <a:cs typeface="Times New Roman" panose="02020603050405020304" pitchFamily="18" charset="0"/>
            </a:endParaRPr>
          </a:p>
          <a:p>
            <a:pPr>
              <a:lnSpc>
                <a:spcPct val="107000"/>
              </a:lnSpc>
            </a:pPr>
            <a:r>
              <a:rPr lang="fr-FR" sz="1400" dirty="0">
                <a:effectLst/>
                <a:latin typeface="Calibri" panose="020F0502020204030204" pitchFamily="34" charset="0"/>
                <a:cs typeface="Times New Roman" panose="02020603050405020304" pitchFamily="18" charset="0"/>
              </a:rPr>
              <a:t>Parmi les 21 « Oui »  de la question  2 - cyclos des 5 clubs (Chatillon, Montbard, </a:t>
            </a:r>
            <a:r>
              <a:rPr lang="fr-FR" sz="1400" dirty="0" err="1">
                <a:effectLst/>
                <a:latin typeface="Calibri" panose="020F0502020204030204" pitchFamily="34" charset="0"/>
                <a:cs typeface="Times New Roman" panose="02020603050405020304" pitchFamily="18" charset="0"/>
              </a:rPr>
              <a:t>Venarey</a:t>
            </a:r>
            <a:r>
              <a:rPr lang="fr-FR" sz="1400" dirty="0">
                <a:effectLst/>
                <a:latin typeface="Calibri" panose="020F0502020204030204" pitchFamily="34" charset="0"/>
                <a:cs typeface="Times New Roman" panose="02020603050405020304" pitchFamily="18" charset="0"/>
              </a:rPr>
              <a:t>, Is sur Tille, Selongey) où le parc a un niveau de connaissance élevé-  15 sont certains de s’y être rendus (71 % ) et 3 n’en sont pas certains.</a:t>
            </a:r>
          </a:p>
          <a:p>
            <a:pPr>
              <a:lnSpc>
                <a:spcPct val="107000"/>
              </a:lnSpc>
            </a:pPr>
            <a:endParaRPr lang="fr-FR" sz="1400" b="1" u="sng" dirty="0">
              <a:latin typeface="Calibri" panose="020F0502020204030204" pitchFamily="34" charset="0"/>
              <a:cs typeface="Times New Roman" panose="02020603050405020304" pitchFamily="18" charset="0"/>
            </a:endParaRPr>
          </a:p>
          <a:p>
            <a:pPr>
              <a:lnSpc>
                <a:spcPct val="107000"/>
              </a:lnSpc>
            </a:pPr>
            <a:r>
              <a:rPr lang="fr-FR" sz="1400" b="1" u="sng" dirty="0">
                <a:latin typeface="Calibri" panose="020F0502020204030204" pitchFamily="34" charset="0"/>
                <a:cs typeface="Times New Roman" panose="02020603050405020304" pitchFamily="18" charset="0"/>
              </a:rPr>
              <a:t>Question 5 (motifs de visites dans le parc)</a:t>
            </a:r>
          </a:p>
          <a:p>
            <a:pPr>
              <a:lnSpc>
                <a:spcPct val="107000"/>
              </a:lnSpc>
            </a:pPr>
            <a:endParaRPr lang="fr-FR" sz="1400" dirty="0">
              <a:latin typeface="Calibri" panose="020F0502020204030204" pitchFamily="34" charset="0"/>
              <a:cs typeface="Times New Roman" panose="02020603050405020304" pitchFamily="18" charset="0"/>
            </a:endParaRPr>
          </a:p>
          <a:p>
            <a:pPr>
              <a:lnSpc>
                <a:spcPct val="107000"/>
              </a:lnSpc>
            </a:pPr>
            <a:r>
              <a:rPr lang="fr-FR" sz="1400" dirty="0">
                <a:effectLst/>
                <a:latin typeface="Calibri" panose="020F0502020204030204" pitchFamily="34" charset="0"/>
                <a:cs typeface="Times New Roman" panose="02020603050405020304" pitchFamily="18" charset="0"/>
              </a:rPr>
              <a:t>La moitié des répondants (31sur 59) déclarent avoir pratiqué au moins 2 activités.</a:t>
            </a:r>
          </a:p>
          <a:p>
            <a:pPr>
              <a:lnSpc>
                <a:spcPct val="107000"/>
              </a:lnSpc>
            </a:pPr>
            <a:r>
              <a:rPr lang="fr-FR" sz="1400" dirty="0">
                <a:effectLst/>
                <a:latin typeface="Calibri" panose="020F0502020204030204" pitchFamily="34" charset="0"/>
                <a:cs typeface="Times New Roman" panose="02020603050405020304" pitchFamily="18" charset="0"/>
              </a:rPr>
              <a:t>Parmi les 7 activités proposées le vélo de route est l’activité la plus souvent citée devant la marche.  NB : la rubrique autre motif cite un motif de réunion de travail et d’accompagnement de groupes de jeunes</a:t>
            </a:r>
          </a:p>
          <a:p>
            <a:endParaRPr lang="fr-FR" dirty="0"/>
          </a:p>
        </p:txBody>
      </p:sp>
      <p:pic>
        <p:nvPicPr>
          <p:cNvPr id="8" name="Image 7"/>
          <p:cNvPicPr>
            <a:picLocks noChangeAspect="1"/>
          </p:cNvPicPr>
          <p:nvPr/>
        </p:nvPicPr>
        <p:blipFill>
          <a:blip r:embed="rId2"/>
          <a:stretch>
            <a:fillRect/>
          </a:stretch>
        </p:blipFill>
        <p:spPr>
          <a:xfrm>
            <a:off x="8473630" y="373766"/>
            <a:ext cx="3249448" cy="621154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03513" y="265042"/>
            <a:ext cx="8984974" cy="1232453"/>
          </a:xfrm>
        </p:spPr>
        <p:txBody>
          <a:bodyPr>
            <a:normAutofit/>
          </a:bodyPr>
          <a:lstStyle/>
          <a:p>
            <a:r>
              <a:rPr lang="fr-FR" sz="3600" b="1" dirty="0"/>
              <a:t>Enquête sur une pratique du cyclotourisme dans le Parc National de Forêts </a:t>
            </a:r>
            <a:endParaRPr lang="fr-FR" dirty="0"/>
          </a:p>
        </p:txBody>
      </p:sp>
      <p:pic>
        <p:nvPicPr>
          <p:cNvPr id="4" name="Image 3"/>
          <p:cNvPicPr>
            <a:picLocks noChangeAspect="1"/>
          </p:cNvPicPr>
          <p:nvPr/>
        </p:nvPicPr>
        <p:blipFill>
          <a:blip r:embed="rId2"/>
          <a:stretch>
            <a:fillRect/>
          </a:stretch>
        </p:blipFill>
        <p:spPr>
          <a:xfrm>
            <a:off x="851388" y="1624012"/>
            <a:ext cx="3239966" cy="4868475"/>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3554</Words>
  <Application>Microsoft Office PowerPoint</Application>
  <PresentationFormat>Grand écran</PresentationFormat>
  <Paragraphs>398</Paragraphs>
  <Slides>25</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25</vt:i4>
      </vt:variant>
    </vt:vector>
  </HeadingPairs>
  <TitlesOfParts>
    <vt:vector size="31" baseType="lpstr">
      <vt:lpstr>Arial</vt:lpstr>
      <vt:lpstr>Calibri</vt:lpstr>
      <vt:lpstr>Calibri Light</vt:lpstr>
      <vt:lpstr>Verdana</vt:lpstr>
      <vt:lpstr>Thème Office</vt:lpstr>
      <vt:lpstr>Feuille de calcul Microsoft Excel</vt:lpstr>
      <vt:lpstr>Enquête 2021 sur une pratique du cyclotourisme dans le Parc National de Forêts </vt:lpstr>
      <vt:lpstr>Enquête sur une pratique du cyclotourisme dans le Parc National de Forêts </vt:lpstr>
      <vt:lpstr>Enquête sur une pratique du cyclotourisme dans le Parc National de Forêts – Questions 1 et 2</vt:lpstr>
      <vt:lpstr>Enquête sur une pratique du cyclotourisme dans le Parc National de Forêts – Question 2</vt:lpstr>
      <vt:lpstr>Enquête sur une pratique du cyclotourisme dans le Parc National de Forêts – question 3</vt:lpstr>
      <vt:lpstr>Enquête sur une pratique du cyclotourisme dans le Parc National de Forêts – question3</vt:lpstr>
      <vt:lpstr>Enquête sur une pratique du cyclotourisme dans le Parc National de Forêts – question 4</vt:lpstr>
      <vt:lpstr>Enquête sur une pratique du cyclotourisme dans le Parc National de Forêts – suite question 4 et question 5</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lpstr>Enquête sur une pratique du cyclotourisme dans le Parc National de Forêts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Enquête sur une pratique du cyclotourisme dans le Parc National de Forêts</dc:title>
  <dc:creator>michel</dc:creator>
  <cp:lastModifiedBy>michel</cp:lastModifiedBy>
  <cp:revision>16</cp:revision>
  <dcterms:created xsi:type="dcterms:W3CDTF">2021-11-30T13:47:00Z</dcterms:created>
  <dcterms:modified xsi:type="dcterms:W3CDTF">2022-01-19T12:43:26Z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AD9C07CAAA384BE68EE8BF4767C1C613</vt:lpwstr>
  </property>
  <property fmtid="{D5CDD505-2E9C-101B-9397-08002B2CF9AE}" pid="3" name="KSOProductBuildVer">
    <vt:lpwstr>1033-11.2.0.10443</vt:lpwstr>
  </property>
</Properties>
</file>